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57" r:id="rId3"/>
    <p:sldId id="275" r:id="rId4"/>
    <p:sldId id="263" r:id="rId5"/>
    <p:sldId id="264" r:id="rId6"/>
    <p:sldId id="258" r:id="rId7"/>
    <p:sldId id="267" r:id="rId8"/>
    <p:sldId id="268" r:id="rId9"/>
    <p:sldId id="270" r:id="rId10"/>
    <p:sldId id="259" r:id="rId11"/>
    <p:sldId id="269" r:id="rId12"/>
    <p:sldId id="265" r:id="rId13"/>
    <p:sldId id="266" r:id="rId14"/>
    <p:sldId id="271" r:id="rId15"/>
    <p:sldId id="260" r:id="rId16"/>
    <p:sldId id="272" r:id="rId17"/>
    <p:sldId id="261" r:id="rId18"/>
    <p:sldId id="274" r:id="rId19"/>
    <p:sldId id="262" r:id="rId20"/>
    <p:sldId id="27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6" d="100"/>
          <a:sy n="116" d="100"/>
        </p:scale>
        <p:origin x="39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038028-C115-4D36-8F1C-EA26D475C689}"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4056389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D038028-C115-4D36-8F1C-EA26D475C689}"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947802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038028-C115-4D36-8F1C-EA26D475C689}"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3897956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038028-C115-4D36-8F1C-EA26D475C689}" type="datetimeFigureOut">
              <a:rPr lang="en-US" smtClean="0"/>
              <a:t>11/28/2016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3105825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038028-C115-4D36-8F1C-EA26D475C689}" type="datetimeFigureOut">
              <a:rPr lang="en-US" smtClean="0"/>
              <a:t>11/28/2016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1254029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D038028-C115-4D36-8F1C-EA26D475C689}" type="datetimeFigureOut">
              <a:rPr lang="en-US" smtClean="0"/>
              <a:t>11/28/2016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524919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D038028-C115-4D36-8F1C-EA26D475C689}" type="datetimeFigureOut">
              <a:rPr lang="en-US" smtClean="0"/>
              <a:t>11/28/2016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2574021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D038028-C115-4D36-8F1C-EA26D475C689}" type="datetimeFigureOut">
              <a:rPr lang="en-US" smtClean="0"/>
              <a:t>11/28/2016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261053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038028-C115-4D36-8F1C-EA26D475C689}" type="datetimeFigureOut">
              <a:rPr lang="en-US" smtClean="0"/>
              <a:t>11/28/2016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2859135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038028-C115-4D36-8F1C-EA26D475C689}" type="datetimeFigureOut">
              <a:rPr lang="en-US" smtClean="0"/>
              <a:t>11/28/2016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1100879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D038028-C115-4D36-8F1C-EA26D475C689}"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4151440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D038028-C115-4D36-8F1C-EA26D475C689}"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C4EFAC-7A72-4699-A5DD-818446BEC7F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589701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038028-C115-4D36-8F1C-EA26D475C689}"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26342547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D038028-C115-4D36-8F1C-EA26D475C689}" type="datetimeFigureOut">
              <a:rPr lang="en-US" smtClean="0"/>
              <a:t>11/28/2016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3452565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D038028-C115-4D36-8F1C-EA26D475C689}" type="datetimeFigureOut">
              <a:rPr lang="en-US" smtClean="0"/>
              <a:t>11/28/2016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416938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038028-C115-4D36-8F1C-EA26D475C689}"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2754418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038028-C115-4D36-8F1C-EA26D475C689}"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C4EFAC-7A72-4699-A5DD-818446BEC7FF}" type="slidenum">
              <a:rPr lang="en-US" smtClean="0"/>
              <a:t>‹#›</a:t>
            </a:fld>
            <a:endParaRPr lang="en-US"/>
          </a:p>
        </p:txBody>
      </p:sp>
    </p:spTree>
    <p:extLst>
      <p:ext uri="{BB962C8B-B14F-4D97-AF65-F5344CB8AC3E}">
        <p14:creationId xmlns:p14="http://schemas.microsoft.com/office/powerpoint/2010/main" val="1995923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D038028-C115-4D36-8F1C-EA26D475C689}" type="datetimeFigureOut">
              <a:rPr lang="en-US" smtClean="0"/>
              <a:t>11/28/2016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6C4EFAC-7A72-4699-A5DD-818446BEC7FF}" type="slidenum">
              <a:rPr lang="en-US" smtClean="0"/>
              <a:t>‹#›</a:t>
            </a:fld>
            <a:endParaRPr lang="en-US"/>
          </a:p>
        </p:txBody>
      </p:sp>
    </p:spTree>
    <p:extLst>
      <p:ext uri="{BB962C8B-B14F-4D97-AF65-F5344CB8AC3E}">
        <p14:creationId xmlns:p14="http://schemas.microsoft.com/office/powerpoint/2010/main" val="4169762500"/>
      </p:ext>
    </p:extLst>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Enumeration Types</a:t>
            </a:r>
          </a:p>
        </p:txBody>
      </p:sp>
      <p:sp>
        <p:nvSpPr>
          <p:cNvPr id="3" name="Subtitle 2"/>
          <p:cNvSpPr>
            <a:spLocks noGrp="1"/>
          </p:cNvSpPr>
          <p:nvPr>
            <p:ph type="subTitle" idx="1"/>
          </p:nvPr>
        </p:nvSpPr>
        <p:spPr/>
        <p:txBody>
          <a:bodyPr/>
          <a:lstStyle/>
          <a:p>
            <a:r>
              <a:rPr lang="en-US" dirty="0"/>
              <a:t>In Triangle</a:t>
            </a:r>
          </a:p>
        </p:txBody>
      </p:sp>
    </p:spTree>
    <p:extLst>
      <p:ext uri="{BB962C8B-B14F-4D97-AF65-F5344CB8AC3E}">
        <p14:creationId xmlns:p14="http://schemas.microsoft.com/office/powerpoint/2010/main" val="3670251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a:xfrm>
            <a:off x="8194110" y="4031087"/>
            <a:ext cx="3713447" cy="2616557"/>
          </a:xfrm>
        </p:spPr>
        <p:txBody>
          <a:bodyPr/>
          <a:lstStyle/>
          <a:p>
            <a:pPr>
              <a:buFont typeface="Arial" panose="020B0604020202020204" pitchFamily="34" charset="0"/>
              <a:buChar char="•"/>
            </a:pPr>
            <a:r>
              <a:rPr lang="en-US" dirty="0"/>
              <a:t> Syntactical Analysis</a:t>
            </a:r>
          </a:p>
          <a:p>
            <a:pPr>
              <a:buFont typeface="Arial" panose="020B0604020202020204" pitchFamily="34" charset="0"/>
              <a:buChar char="•"/>
            </a:pPr>
            <a:r>
              <a:rPr lang="en-US" dirty="0"/>
              <a:t> Contextual Analysis</a:t>
            </a:r>
          </a:p>
          <a:p>
            <a:pPr>
              <a:buFont typeface="Arial" panose="020B0604020202020204" pitchFamily="34" charset="0"/>
              <a:buChar char="•"/>
            </a:pPr>
            <a:r>
              <a:rPr lang="en-US" dirty="0"/>
              <a:t> Run-Time Organization</a:t>
            </a:r>
          </a:p>
          <a:p>
            <a:pPr>
              <a:buFont typeface="Arial" panose="020B0604020202020204" pitchFamily="34" charset="0"/>
              <a:buChar char="•"/>
            </a:pPr>
            <a:r>
              <a:rPr lang="en-US" dirty="0"/>
              <a:t> Code Generation</a:t>
            </a:r>
          </a:p>
          <a:p>
            <a:pPr>
              <a:buFont typeface="Arial" panose="020B0604020202020204" pitchFamily="34" charset="0"/>
              <a:buChar char="•"/>
            </a:pPr>
            <a:r>
              <a:rPr lang="en-US" dirty="0"/>
              <a:t> Interpreter</a:t>
            </a:r>
          </a:p>
          <a:p>
            <a:pPr>
              <a:buFont typeface="Arial" panose="020B0604020202020204" pitchFamily="34" charset="0"/>
              <a:buChar char="•"/>
            </a:pPr>
            <a:r>
              <a:rPr lang="en-US" dirty="0"/>
              <a:t> Disassembler</a:t>
            </a:r>
          </a:p>
        </p:txBody>
      </p:sp>
      <p:sp>
        <p:nvSpPr>
          <p:cNvPr id="4" name="TextBox 3"/>
          <p:cNvSpPr txBox="1"/>
          <p:nvPr/>
        </p:nvSpPr>
        <p:spPr>
          <a:xfrm>
            <a:off x="901519" y="1853248"/>
            <a:ext cx="10058401" cy="1200329"/>
          </a:xfrm>
          <a:prstGeom prst="rect">
            <a:avLst/>
          </a:prstGeom>
          <a:noFill/>
        </p:spPr>
        <p:txBody>
          <a:bodyPr wrap="square" rtlCol="0">
            <a:spAutoFit/>
          </a:bodyPr>
          <a:lstStyle/>
          <a:p>
            <a:r>
              <a:rPr lang="en-US" dirty="0"/>
              <a:t>Enumeration types are types that allow you to switch variables of their type between the designated “states” that they contain. Enumeration variables and the enumeration states are represented by integers, which makes it easier for the computer to work with them. </a:t>
            </a:r>
          </a:p>
        </p:txBody>
      </p:sp>
      <p:sp>
        <p:nvSpPr>
          <p:cNvPr id="5" name="TextBox 4"/>
          <p:cNvSpPr txBox="1"/>
          <p:nvPr/>
        </p:nvSpPr>
        <p:spPr>
          <a:xfrm>
            <a:off x="1030310" y="3569422"/>
            <a:ext cx="6774287" cy="2862322"/>
          </a:xfrm>
          <a:prstGeom prst="rect">
            <a:avLst/>
          </a:prstGeom>
          <a:noFill/>
        </p:spPr>
        <p:txBody>
          <a:bodyPr wrap="square" rtlCol="0">
            <a:spAutoFit/>
          </a:bodyPr>
          <a:lstStyle/>
          <a:p>
            <a:r>
              <a:rPr lang="en-US" dirty="0"/>
              <a:t>Example:</a:t>
            </a:r>
          </a:p>
          <a:p>
            <a:endParaRPr lang="en-US" dirty="0"/>
          </a:p>
          <a:p>
            <a:r>
              <a:rPr lang="en-US" dirty="0"/>
              <a:t>let</a:t>
            </a:r>
          </a:p>
          <a:p>
            <a:r>
              <a:rPr lang="en-US" dirty="0"/>
              <a:t>    </a:t>
            </a:r>
            <a:r>
              <a:rPr lang="en-US" dirty="0" err="1"/>
              <a:t>var</a:t>
            </a:r>
            <a:r>
              <a:rPr lang="en-US" dirty="0"/>
              <a:t> Day : </a:t>
            </a:r>
            <a:r>
              <a:rPr lang="en-US" dirty="0" err="1"/>
              <a:t>enum</a:t>
            </a:r>
            <a:r>
              <a:rPr lang="en-US" dirty="0"/>
              <a:t> { SUNDAY, MONDAY, TUESDAY }</a:t>
            </a:r>
          </a:p>
          <a:p>
            <a:r>
              <a:rPr lang="en-US" dirty="0"/>
              <a:t>in</a:t>
            </a:r>
          </a:p>
          <a:p>
            <a:r>
              <a:rPr lang="en-US" dirty="0"/>
              <a:t>    begin</a:t>
            </a:r>
          </a:p>
          <a:p>
            <a:r>
              <a:rPr lang="en-US" dirty="0"/>
              <a:t>    Day := SUNDAY;</a:t>
            </a:r>
          </a:p>
          <a:p>
            <a:r>
              <a:rPr lang="en-US" dirty="0"/>
              <a:t>    Day := MONDAY</a:t>
            </a:r>
          </a:p>
          <a:p>
            <a:r>
              <a:rPr lang="en-US" dirty="0"/>
              <a:t>    end</a:t>
            </a:r>
          </a:p>
          <a:p>
            <a:endParaRPr lang="en-US" dirty="0"/>
          </a:p>
        </p:txBody>
      </p:sp>
    </p:spTree>
    <p:extLst>
      <p:ext uri="{BB962C8B-B14F-4D97-AF65-F5344CB8AC3E}">
        <p14:creationId xmlns:p14="http://schemas.microsoft.com/office/powerpoint/2010/main" val="1886667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Specification</a:t>
            </a:r>
          </a:p>
        </p:txBody>
      </p:sp>
      <p:sp>
        <p:nvSpPr>
          <p:cNvPr id="3" name="Content Placeholder 2"/>
          <p:cNvSpPr>
            <a:spLocks noGrp="1"/>
          </p:cNvSpPr>
          <p:nvPr>
            <p:ph idx="1"/>
          </p:nvPr>
        </p:nvSpPr>
        <p:spPr>
          <a:xfrm>
            <a:off x="203363" y="2052918"/>
            <a:ext cx="10290218" cy="4195481"/>
          </a:xfrm>
        </p:spPr>
        <p:txBody>
          <a:bodyPr/>
          <a:lstStyle/>
          <a:p>
            <a:r>
              <a:rPr lang="en-US" dirty="0"/>
              <a:t>Expressions</a:t>
            </a:r>
          </a:p>
          <a:p>
            <a:pPr marL="0" indent="0">
              <a:buNone/>
            </a:pPr>
            <a:r>
              <a:rPr lang="en-US" dirty="0" err="1"/>
              <a:t>EnumConstDeclarationList</a:t>
            </a:r>
            <a:r>
              <a:rPr lang="en-US" dirty="0"/>
              <a:t> :=	</a:t>
            </a:r>
            <a:r>
              <a:rPr lang="en-US" dirty="0" err="1"/>
              <a:t>EnumConstDeclaration</a:t>
            </a:r>
            <a:endParaRPr lang="en-US" dirty="0"/>
          </a:p>
          <a:p>
            <a:pPr marL="0" indent="0">
              <a:buNone/>
            </a:pPr>
            <a:r>
              <a:rPr lang="en-US" dirty="0"/>
              <a:t>						       | </a:t>
            </a:r>
            <a:r>
              <a:rPr lang="en-US" dirty="0" err="1"/>
              <a:t>EnumConstDeclaration</a:t>
            </a:r>
            <a:r>
              <a:rPr lang="en-US" dirty="0"/>
              <a:t>, </a:t>
            </a:r>
            <a:r>
              <a:rPr lang="en-US" dirty="0" err="1"/>
              <a:t>EnumConstDeclarationList</a:t>
            </a:r>
            <a:endParaRPr lang="en-US" dirty="0"/>
          </a:p>
          <a:p>
            <a:r>
              <a:rPr lang="en-US" dirty="0"/>
              <a:t>Type </a:t>
            </a:r>
            <a:r>
              <a:rPr lang="en-US" dirty="0" err="1"/>
              <a:t>Denoters</a:t>
            </a:r>
            <a:endParaRPr lang="en-US" dirty="0"/>
          </a:p>
          <a:p>
            <a:pPr marL="0" indent="0">
              <a:buNone/>
            </a:pPr>
            <a:r>
              <a:rPr lang="en-US" dirty="0"/>
              <a:t>Type Denoter                       :=  </a:t>
            </a:r>
            <a:r>
              <a:rPr lang="en-US" dirty="0" err="1"/>
              <a:t>enum</a:t>
            </a:r>
            <a:r>
              <a:rPr lang="en-US" dirty="0"/>
              <a:t> { </a:t>
            </a:r>
            <a:r>
              <a:rPr lang="en-US" dirty="0" err="1"/>
              <a:t>EnumConstDeclarationList</a:t>
            </a:r>
            <a:r>
              <a:rPr lang="en-US" dirty="0"/>
              <a:t> }</a:t>
            </a:r>
          </a:p>
          <a:p>
            <a:pPr marL="0" indent="0">
              <a:buNone/>
            </a:pPr>
            <a:endParaRPr lang="en-US" dirty="0"/>
          </a:p>
          <a:p>
            <a:r>
              <a:rPr lang="en-US" dirty="0"/>
              <a:t>Declarations</a:t>
            </a:r>
          </a:p>
          <a:p>
            <a:pPr marL="0" indent="0">
              <a:buNone/>
            </a:pPr>
            <a:r>
              <a:rPr lang="en-US" dirty="0" err="1"/>
              <a:t>EnumConstDeclaration</a:t>
            </a:r>
            <a:r>
              <a:rPr lang="en-US" dirty="0"/>
              <a:t>       :=  Identifier</a:t>
            </a:r>
          </a:p>
        </p:txBody>
      </p:sp>
    </p:spTree>
    <p:extLst>
      <p:ext uri="{BB962C8B-B14F-4D97-AF65-F5344CB8AC3E}">
        <p14:creationId xmlns:p14="http://schemas.microsoft.com/office/powerpoint/2010/main" val="3487145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Abstract Syntax Trees</a:t>
            </a:r>
          </a:p>
        </p:txBody>
      </p:sp>
      <p:sp>
        <p:nvSpPr>
          <p:cNvPr id="3" name="Content Placeholder 2"/>
          <p:cNvSpPr>
            <a:spLocks noGrp="1"/>
          </p:cNvSpPr>
          <p:nvPr>
            <p:ph idx="1"/>
          </p:nvPr>
        </p:nvSpPr>
        <p:spPr>
          <a:xfrm>
            <a:off x="1180586" y="1357459"/>
            <a:ext cx="4705060" cy="4195481"/>
          </a:xfrm>
        </p:spPr>
        <p:txBody>
          <a:bodyPr/>
          <a:lstStyle/>
          <a:p>
            <a:r>
              <a:rPr lang="en-US" dirty="0" err="1"/>
              <a:t>EnumTypeDenoter</a:t>
            </a:r>
            <a:endParaRPr lang="en-US" dirty="0"/>
          </a:p>
          <a:p>
            <a:r>
              <a:rPr lang="en-US" dirty="0" err="1"/>
              <a:t>EnumConstDeclarList</a:t>
            </a:r>
            <a:r>
              <a:rPr lang="en-US" dirty="0"/>
              <a:t> (Abstract) </a:t>
            </a:r>
          </a:p>
          <a:p>
            <a:r>
              <a:rPr lang="en-US" dirty="0" err="1"/>
              <a:t>MultiEnumConstDeclarList</a:t>
            </a:r>
            <a:endParaRPr lang="en-US" dirty="0"/>
          </a:p>
          <a:p>
            <a:endParaRPr lang="en-US" dirty="0"/>
          </a:p>
        </p:txBody>
      </p:sp>
      <p:pic>
        <p:nvPicPr>
          <p:cNvPr id="4" name="Picture 3"/>
          <p:cNvPicPr>
            <a:picLocks noChangeAspect="1"/>
          </p:cNvPicPr>
          <p:nvPr/>
        </p:nvPicPr>
        <p:blipFill>
          <a:blip r:embed="rId2"/>
          <a:stretch>
            <a:fillRect/>
          </a:stretch>
        </p:blipFill>
        <p:spPr>
          <a:xfrm>
            <a:off x="1714849" y="3116874"/>
            <a:ext cx="8341594" cy="3442252"/>
          </a:xfrm>
          <a:prstGeom prst="rect">
            <a:avLst/>
          </a:prstGeom>
        </p:spPr>
      </p:pic>
      <p:sp>
        <p:nvSpPr>
          <p:cNvPr id="6" name="Content Placeholder 2"/>
          <p:cNvSpPr txBox="1">
            <a:spLocks/>
          </p:cNvSpPr>
          <p:nvPr/>
        </p:nvSpPr>
        <p:spPr>
          <a:xfrm>
            <a:off x="5615710" y="1357458"/>
            <a:ext cx="4705060"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err="1"/>
              <a:t>SingleEnumConstDeclarList</a:t>
            </a:r>
            <a:endParaRPr lang="en-US" dirty="0"/>
          </a:p>
          <a:p>
            <a:r>
              <a:rPr lang="en-US" dirty="0" err="1"/>
              <a:t>EnumConstDeclaration</a:t>
            </a:r>
            <a:r>
              <a:rPr lang="en-US" dirty="0"/>
              <a:t> </a:t>
            </a:r>
          </a:p>
          <a:p>
            <a:endParaRPr lang="en-US" dirty="0"/>
          </a:p>
        </p:txBody>
      </p:sp>
    </p:spTree>
    <p:extLst>
      <p:ext uri="{BB962C8B-B14F-4D97-AF65-F5344CB8AC3E}">
        <p14:creationId xmlns:p14="http://schemas.microsoft.com/office/powerpoint/2010/main" val="684772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ASTs</a:t>
            </a:r>
          </a:p>
        </p:txBody>
      </p:sp>
      <p:pic>
        <p:nvPicPr>
          <p:cNvPr id="5" name="Picture 4"/>
          <p:cNvPicPr>
            <a:picLocks noChangeAspect="1"/>
          </p:cNvPicPr>
          <p:nvPr/>
        </p:nvPicPr>
        <p:blipFill>
          <a:blip r:embed="rId2"/>
          <a:stretch>
            <a:fillRect/>
          </a:stretch>
        </p:blipFill>
        <p:spPr>
          <a:xfrm>
            <a:off x="5757424" y="4161647"/>
            <a:ext cx="5369922" cy="2191085"/>
          </a:xfrm>
          <a:prstGeom prst="rect">
            <a:avLst/>
          </a:prstGeom>
        </p:spPr>
      </p:pic>
      <p:sp>
        <p:nvSpPr>
          <p:cNvPr id="6" name="Content Placeholder 5"/>
          <p:cNvSpPr>
            <a:spLocks noGrp="1"/>
          </p:cNvSpPr>
          <p:nvPr>
            <p:ph idx="1"/>
          </p:nvPr>
        </p:nvSpPr>
        <p:spPr>
          <a:xfrm>
            <a:off x="818882" y="2214047"/>
            <a:ext cx="6996518" cy="857555"/>
          </a:xfrm>
        </p:spPr>
        <p:txBody>
          <a:bodyPr>
            <a:normAutofit/>
          </a:bodyPr>
          <a:lstStyle/>
          <a:p>
            <a:r>
              <a:rPr lang="en-US" dirty="0"/>
              <a:t>type Enum1 ~ </a:t>
            </a:r>
            <a:r>
              <a:rPr lang="en-US" dirty="0" err="1"/>
              <a:t>enum</a:t>
            </a:r>
            <a:r>
              <a:rPr lang="en-US" dirty="0"/>
              <a:t> { SUNDAY, MONDAY, TUESDAY }</a:t>
            </a:r>
          </a:p>
          <a:p>
            <a:r>
              <a:rPr lang="en-US" dirty="0" err="1"/>
              <a:t>var</a:t>
            </a:r>
            <a:r>
              <a:rPr lang="en-US" dirty="0"/>
              <a:t> Day : Enum1    </a:t>
            </a:r>
          </a:p>
        </p:txBody>
      </p:sp>
      <p:pic>
        <p:nvPicPr>
          <p:cNvPr id="7" name="Picture 6"/>
          <p:cNvPicPr>
            <a:picLocks noChangeAspect="1"/>
          </p:cNvPicPr>
          <p:nvPr/>
        </p:nvPicPr>
        <p:blipFill>
          <a:blip r:embed="rId3"/>
          <a:stretch>
            <a:fillRect/>
          </a:stretch>
        </p:blipFill>
        <p:spPr>
          <a:xfrm>
            <a:off x="818882" y="4161647"/>
            <a:ext cx="4425557" cy="2191085"/>
          </a:xfrm>
          <a:prstGeom prst="rect">
            <a:avLst/>
          </a:prstGeom>
        </p:spPr>
      </p:pic>
      <p:sp>
        <p:nvSpPr>
          <p:cNvPr id="8" name="TextBox 7"/>
          <p:cNvSpPr txBox="1"/>
          <p:nvPr/>
        </p:nvSpPr>
        <p:spPr>
          <a:xfrm>
            <a:off x="5757424" y="3145870"/>
            <a:ext cx="5164428" cy="923330"/>
          </a:xfrm>
          <a:prstGeom prst="rect">
            <a:avLst/>
          </a:prstGeom>
          <a:noFill/>
        </p:spPr>
        <p:txBody>
          <a:bodyPr wrap="square" rtlCol="0">
            <a:spAutoFit/>
          </a:bodyPr>
          <a:lstStyle/>
          <a:p>
            <a:r>
              <a:rPr lang="en-US" dirty="0"/>
              <a:t>Identifier = SUNDAY, Type = Enum1, IR = 1</a:t>
            </a:r>
          </a:p>
          <a:p>
            <a:r>
              <a:rPr lang="en-US" dirty="0"/>
              <a:t>Identifier = MONDAY, Type = Enum1, IR = 2</a:t>
            </a:r>
          </a:p>
          <a:p>
            <a:r>
              <a:rPr lang="en-US" dirty="0"/>
              <a:t>Identifier = TUESDAY, Type = Enum1, IR = 3</a:t>
            </a:r>
          </a:p>
        </p:txBody>
      </p:sp>
      <p:sp>
        <p:nvSpPr>
          <p:cNvPr id="9" name="TextBox 8"/>
          <p:cNvSpPr txBox="1"/>
          <p:nvPr/>
        </p:nvSpPr>
        <p:spPr>
          <a:xfrm>
            <a:off x="818882" y="3720802"/>
            <a:ext cx="1816523" cy="646331"/>
          </a:xfrm>
          <a:prstGeom prst="rect">
            <a:avLst/>
          </a:prstGeom>
          <a:noFill/>
        </p:spPr>
        <p:txBody>
          <a:bodyPr wrap="none" rtlCol="0">
            <a:spAutoFit/>
          </a:bodyPr>
          <a:lstStyle/>
          <a:p>
            <a:r>
              <a:rPr lang="en-US" dirty="0" err="1"/>
              <a:t>ElemCount</a:t>
            </a:r>
            <a:r>
              <a:rPr lang="en-US" dirty="0"/>
              <a:t> = 3</a:t>
            </a:r>
          </a:p>
          <a:p>
            <a:endParaRPr lang="en-US" dirty="0"/>
          </a:p>
        </p:txBody>
      </p:sp>
      <p:sp>
        <p:nvSpPr>
          <p:cNvPr id="10" name="TextBox 9"/>
          <p:cNvSpPr txBox="1"/>
          <p:nvPr/>
        </p:nvSpPr>
        <p:spPr>
          <a:xfrm>
            <a:off x="1216951" y="1439627"/>
            <a:ext cx="9704901" cy="369332"/>
          </a:xfrm>
          <a:prstGeom prst="rect">
            <a:avLst/>
          </a:prstGeom>
          <a:noFill/>
        </p:spPr>
        <p:txBody>
          <a:bodyPr wrap="none" rtlCol="0">
            <a:spAutoFit/>
          </a:bodyPr>
          <a:lstStyle/>
          <a:p>
            <a:r>
              <a:rPr lang="en-US" dirty="0" err="1"/>
              <a:t>EnumConstantDeclarations</a:t>
            </a:r>
            <a:r>
              <a:rPr lang="en-US" dirty="0"/>
              <a:t> represent each  individual state of the enumeration type.</a:t>
            </a:r>
          </a:p>
        </p:txBody>
      </p:sp>
    </p:spTree>
    <p:extLst>
      <p:ext uri="{BB962C8B-B14F-4D97-AF65-F5344CB8AC3E}">
        <p14:creationId xmlns:p14="http://schemas.microsoft.com/office/powerpoint/2010/main" val="1609528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Syntactical Analysis</a:t>
            </a:r>
          </a:p>
        </p:txBody>
      </p:sp>
      <p:sp>
        <p:nvSpPr>
          <p:cNvPr id="3" name="Content Placeholder 2"/>
          <p:cNvSpPr>
            <a:spLocks noGrp="1"/>
          </p:cNvSpPr>
          <p:nvPr>
            <p:ph idx="1"/>
          </p:nvPr>
        </p:nvSpPr>
        <p:spPr>
          <a:xfrm>
            <a:off x="1103312" y="1352282"/>
            <a:ext cx="8946541" cy="4896117"/>
          </a:xfrm>
        </p:spPr>
        <p:txBody>
          <a:bodyPr>
            <a:normAutofit lnSpcReduction="10000"/>
          </a:bodyPr>
          <a:lstStyle/>
          <a:p>
            <a:r>
              <a:rPr lang="en-US" dirty="0"/>
              <a:t>For the syntactical analysis phase, I implemented proper recognition and parsing of the needed enumeration statements.</a:t>
            </a:r>
          </a:p>
          <a:p>
            <a:r>
              <a:rPr lang="en-US" dirty="0"/>
              <a:t>A switch case was added to </a:t>
            </a:r>
            <a:r>
              <a:rPr lang="en-US" dirty="0" err="1"/>
              <a:t>parseTypeDenoter</a:t>
            </a:r>
            <a:r>
              <a:rPr lang="en-US" dirty="0"/>
              <a:t> for the enumeration type denoter itself. As the type denoter statement simply contains the enumeration constant declaration list, all that was needed was to accept the ENUM token, parse the declaration list and the opening and closing brackets, and create the new </a:t>
            </a:r>
            <a:r>
              <a:rPr lang="en-US" dirty="0" err="1"/>
              <a:t>enumTypeDenoter</a:t>
            </a:r>
            <a:r>
              <a:rPr lang="en-US" dirty="0"/>
              <a:t> object, sending the result of the list parse to initialize as its specific list. The element count value is initialized at 0 and incremented during contextual analysis. </a:t>
            </a:r>
          </a:p>
          <a:p>
            <a:r>
              <a:rPr lang="en-US" dirty="0"/>
              <a:t>Parsing the list itself is a bit more complicated, but it was highly modeled after the </a:t>
            </a:r>
            <a:r>
              <a:rPr lang="en-US" dirty="0" err="1"/>
              <a:t>parseArrayAggregate</a:t>
            </a:r>
            <a:r>
              <a:rPr lang="en-US" dirty="0"/>
              <a:t>() method. You can see a comparison of them on the next slide.</a:t>
            </a:r>
          </a:p>
          <a:p>
            <a:r>
              <a:rPr lang="en-US" dirty="0"/>
              <a:t>Parsing the declaration is simple. It just creates a new </a:t>
            </a:r>
            <a:r>
              <a:rPr lang="en-US" dirty="0" err="1"/>
              <a:t>enum</a:t>
            </a:r>
            <a:r>
              <a:rPr lang="en-US" dirty="0"/>
              <a:t> constant declaration object and sends the result of </a:t>
            </a:r>
            <a:r>
              <a:rPr lang="en-US" dirty="0" err="1"/>
              <a:t>parseIdentifier</a:t>
            </a:r>
            <a:r>
              <a:rPr lang="en-US" dirty="0"/>
              <a:t> to it.</a:t>
            </a:r>
          </a:p>
        </p:txBody>
      </p:sp>
    </p:spTree>
    <p:extLst>
      <p:ext uri="{BB962C8B-B14F-4D97-AF65-F5344CB8AC3E}">
        <p14:creationId xmlns:p14="http://schemas.microsoft.com/office/powerpoint/2010/main" val="2654576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791" y="352907"/>
            <a:ext cx="5838401" cy="6009256"/>
          </a:xfrm>
        </p:spPr>
        <p:txBody>
          <a:bodyPr>
            <a:noAutofit/>
          </a:bodyPr>
          <a:lstStyle/>
          <a:p>
            <a:pPr marL="0" indent="0">
              <a:buNone/>
            </a:pPr>
            <a:r>
              <a:rPr lang="en-US" sz="1400" dirty="0"/>
              <a:t> </a:t>
            </a:r>
            <a:r>
              <a:rPr lang="en-US" sz="1400" dirty="0" err="1"/>
              <a:t>EnumConstDeclarList</a:t>
            </a:r>
            <a:r>
              <a:rPr lang="en-US" sz="1400" dirty="0"/>
              <a:t> </a:t>
            </a:r>
            <a:r>
              <a:rPr lang="en-US" sz="1400" dirty="0" err="1"/>
              <a:t>parseEnumConstDeclarList</a:t>
            </a:r>
            <a:r>
              <a:rPr lang="en-US" sz="1400" dirty="0"/>
              <a:t>() </a:t>
            </a:r>
            <a:r>
              <a:rPr lang="en-US" sz="1400" b="1" dirty="0"/>
              <a:t>throws </a:t>
            </a:r>
            <a:r>
              <a:rPr lang="en-US" sz="1400" b="1" dirty="0" err="1"/>
              <a:t>SyntaxError</a:t>
            </a:r>
            <a:r>
              <a:rPr lang="en-US" sz="1400" b="1" dirty="0"/>
              <a:t> {</a:t>
            </a:r>
          </a:p>
          <a:p>
            <a:pPr marL="0" indent="0">
              <a:buNone/>
            </a:pPr>
            <a:r>
              <a:rPr lang="en-US" sz="1400" dirty="0" err="1"/>
              <a:t>EnumConstDeclarList</a:t>
            </a:r>
            <a:r>
              <a:rPr lang="en-US" sz="1400" dirty="0"/>
              <a:t> </a:t>
            </a:r>
            <a:r>
              <a:rPr lang="en-US" sz="1400" dirty="0" err="1"/>
              <a:t>listAST</a:t>
            </a:r>
            <a:r>
              <a:rPr lang="en-US" sz="1400" dirty="0"/>
              <a:t> = </a:t>
            </a:r>
            <a:r>
              <a:rPr lang="en-US" sz="1400" b="1" dirty="0"/>
              <a:t>null;</a:t>
            </a:r>
            <a:endParaRPr lang="en-US" sz="1400" dirty="0"/>
          </a:p>
          <a:p>
            <a:pPr marL="0" indent="0">
              <a:buNone/>
            </a:pPr>
            <a:r>
              <a:rPr lang="en-US" sz="1400" dirty="0" err="1"/>
              <a:t>SourcePosition</a:t>
            </a:r>
            <a:r>
              <a:rPr lang="en-US" sz="1400" dirty="0"/>
              <a:t> </a:t>
            </a:r>
            <a:r>
              <a:rPr lang="en-US" sz="1400" dirty="0" err="1"/>
              <a:t>listPos</a:t>
            </a:r>
            <a:r>
              <a:rPr lang="en-US" sz="1400" dirty="0"/>
              <a:t> = </a:t>
            </a:r>
            <a:r>
              <a:rPr lang="en-US" sz="1400" b="1" dirty="0"/>
              <a:t>new </a:t>
            </a:r>
            <a:r>
              <a:rPr lang="en-US" sz="1400" b="1" dirty="0" err="1"/>
              <a:t>SourcePosition</a:t>
            </a:r>
            <a:r>
              <a:rPr lang="en-US" sz="1400" b="1" dirty="0"/>
              <a:t>();</a:t>
            </a:r>
          </a:p>
          <a:p>
            <a:pPr marL="0" indent="0">
              <a:buNone/>
            </a:pPr>
            <a:r>
              <a:rPr lang="en-US" sz="1400" dirty="0"/>
              <a:t>start(</a:t>
            </a:r>
            <a:r>
              <a:rPr lang="en-US" sz="1400" dirty="0" err="1"/>
              <a:t>listPos</a:t>
            </a:r>
            <a:r>
              <a:rPr lang="en-US" sz="1400" dirty="0"/>
              <a:t>);</a:t>
            </a:r>
          </a:p>
          <a:p>
            <a:pPr marL="0" indent="0">
              <a:buNone/>
            </a:pPr>
            <a:r>
              <a:rPr lang="en-US" sz="1400" dirty="0" err="1"/>
              <a:t>EnumConstDeclaration</a:t>
            </a:r>
            <a:r>
              <a:rPr lang="en-US" sz="1400" dirty="0"/>
              <a:t> </a:t>
            </a:r>
            <a:r>
              <a:rPr lang="en-US" sz="1400" dirty="0" err="1"/>
              <a:t>ecdAST</a:t>
            </a:r>
            <a:r>
              <a:rPr lang="en-US" sz="1400" dirty="0"/>
              <a:t> = </a:t>
            </a:r>
            <a:r>
              <a:rPr lang="en-US" sz="1400" dirty="0" err="1"/>
              <a:t>parseEnumConstDeclaration</a:t>
            </a:r>
            <a:r>
              <a:rPr lang="en-US" sz="1400" dirty="0"/>
              <a:t>();</a:t>
            </a:r>
          </a:p>
          <a:p>
            <a:pPr marL="0" indent="0">
              <a:buNone/>
            </a:pPr>
            <a:r>
              <a:rPr lang="en-US" sz="1400" b="1" dirty="0"/>
              <a:t>if (</a:t>
            </a:r>
            <a:r>
              <a:rPr lang="en-US" sz="1400" b="1" dirty="0" err="1"/>
              <a:t>currentToken.kind</a:t>
            </a:r>
            <a:r>
              <a:rPr lang="en-US" sz="1400" b="1" dirty="0"/>
              <a:t> == </a:t>
            </a:r>
            <a:r>
              <a:rPr lang="en-US" sz="1400" b="1" dirty="0" err="1"/>
              <a:t>Token.</a:t>
            </a:r>
            <a:r>
              <a:rPr lang="en-US" sz="1400" b="1" i="1" dirty="0" err="1"/>
              <a:t>COMMA</a:t>
            </a:r>
            <a:r>
              <a:rPr lang="en-US" sz="1400" b="1" i="1" dirty="0"/>
              <a:t>) {</a:t>
            </a:r>
          </a:p>
          <a:p>
            <a:pPr marL="0" indent="0">
              <a:buNone/>
            </a:pPr>
            <a:r>
              <a:rPr lang="en-US" sz="1400" dirty="0"/>
              <a:t>  </a:t>
            </a:r>
            <a:r>
              <a:rPr lang="en-US" sz="1400" dirty="0" err="1"/>
              <a:t>acceptIt</a:t>
            </a:r>
            <a:r>
              <a:rPr lang="en-US" sz="1400" dirty="0"/>
              <a:t>();</a:t>
            </a:r>
          </a:p>
          <a:p>
            <a:pPr marL="0" indent="0">
              <a:buNone/>
            </a:pPr>
            <a:r>
              <a:rPr lang="en-US" sz="1400" dirty="0"/>
              <a:t>  </a:t>
            </a:r>
            <a:r>
              <a:rPr lang="en-US" sz="1400" dirty="0" err="1"/>
              <a:t>EnumConstDeclarList</a:t>
            </a:r>
            <a:r>
              <a:rPr lang="en-US" sz="1400" dirty="0"/>
              <a:t> </a:t>
            </a:r>
            <a:r>
              <a:rPr lang="en-US" sz="1400" dirty="0" err="1"/>
              <a:t>ecdlAST</a:t>
            </a:r>
            <a:r>
              <a:rPr lang="en-US" sz="1400" dirty="0"/>
              <a:t> = </a:t>
            </a:r>
            <a:r>
              <a:rPr lang="en-US" sz="1400" dirty="0" err="1"/>
              <a:t>parseEnumConstDeclarList</a:t>
            </a:r>
            <a:r>
              <a:rPr lang="en-US" sz="1400" dirty="0"/>
              <a:t>();</a:t>
            </a:r>
          </a:p>
          <a:p>
            <a:pPr marL="0" indent="0">
              <a:buNone/>
            </a:pPr>
            <a:r>
              <a:rPr lang="en-US" sz="1400" dirty="0"/>
              <a:t>  finish(</a:t>
            </a:r>
            <a:r>
              <a:rPr lang="en-US" sz="1400" dirty="0" err="1"/>
              <a:t>listPos</a:t>
            </a:r>
            <a:r>
              <a:rPr lang="en-US" sz="1400" dirty="0"/>
              <a:t>);</a:t>
            </a:r>
          </a:p>
          <a:p>
            <a:pPr marL="0" indent="0">
              <a:buNone/>
            </a:pPr>
            <a:r>
              <a:rPr lang="en-US" sz="1400" dirty="0"/>
              <a:t>  </a:t>
            </a:r>
            <a:r>
              <a:rPr lang="en-US" sz="1400" dirty="0" err="1"/>
              <a:t>listAST</a:t>
            </a:r>
            <a:r>
              <a:rPr lang="en-US" sz="1400" dirty="0"/>
              <a:t> = </a:t>
            </a:r>
            <a:r>
              <a:rPr lang="en-US" sz="1400" b="1" dirty="0"/>
              <a:t>new </a:t>
            </a:r>
            <a:r>
              <a:rPr lang="en-US" sz="1400" b="1" dirty="0" err="1"/>
              <a:t>MultiEnumConstDeclarList</a:t>
            </a:r>
            <a:r>
              <a:rPr lang="en-US" sz="1400" b="1" dirty="0"/>
              <a:t>(</a:t>
            </a:r>
            <a:r>
              <a:rPr lang="en-US" sz="1400" b="1" dirty="0" err="1"/>
              <a:t>ecdAST</a:t>
            </a:r>
            <a:r>
              <a:rPr lang="en-US" sz="1400" b="1" dirty="0"/>
              <a:t>, </a:t>
            </a:r>
            <a:r>
              <a:rPr lang="en-US" sz="1400" b="1" dirty="0" err="1"/>
              <a:t>ecdlAST</a:t>
            </a:r>
            <a:r>
              <a:rPr lang="en-US" sz="1400" b="1" dirty="0"/>
              <a:t>, </a:t>
            </a:r>
            <a:r>
              <a:rPr lang="en-US" sz="1400" b="1" dirty="0" err="1"/>
              <a:t>listPos</a:t>
            </a:r>
            <a:r>
              <a:rPr lang="en-US" sz="1400" b="1" dirty="0"/>
              <a:t>);</a:t>
            </a:r>
          </a:p>
          <a:p>
            <a:pPr marL="0" indent="0">
              <a:buNone/>
            </a:pPr>
            <a:r>
              <a:rPr lang="en-US" sz="1400" dirty="0"/>
              <a:t>} </a:t>
            </a:r>
            <a:r>
              <a:rPr lang="en-US" sz="1400" b="1" dirty="0"/>
              <a:t>else {</a:t>
            </a:r>
          </a:p>
          <a:p>
            <a:pPr marL="0" indent="0">
              <a:buNone/>
            </a:pPr>
            <a:r>
              <a:rPr lang="en-US" sz="1400" dirty="0"/>
              <a:t>finish(</a:t>
            </a:r>
            <a:r>
              <a:rPr lang="en-US" sz="1400" dirty="0" err="1"/>
              <a:t>listPos</a:t>
            </a:r>
            <a:r>
              <a:rPr lang="en-US" sz="1400" dirty="0"/>
              <a:t>);</a:t>
            </a:r>
          </a:p>
          <a:p>
            <a:pPr marL="0" indent="0">
              <a:buNone/>
            </a:pPr>
            <a:r>
              <a:rPr lang="en-US" sz="1400" dirty="0" err="1"/>
              <a:t>listAST</a:t>
            </a:r>
            <a:r>
              <a:rPr lang="en-US" sz="1400" dirty="0"/>
              <a:t> = </a:t>
            </a:r>
            <a:r>
              <a:rPr lang="en-US" sz="1400" b="1" dirty="0"/>
              <a:t>new </a:t>
            </a:r>
            <a:r>
              <a:rPr lang="en-US" sz="1400" b="1" dirty="0" err="1"/>
              <a:t>SingleEnumConstDeclarList</a:t>
            </a:r>
            <a:r>
              <a:rPr lang="en-US" sz="1400" b="1" dirty="0"/>
              <a:t>(</a:t>
            </a:r>
            <a:r>
              <a:rPr lang="en-US" sz="1400" b="1" dirty="0" err="1"/>
              <a:t>ecdAST</a:t>
            </a:r>
            <a:r>
              <a:rPr lang="en-US" sz="1400" b="1" dirty="0"/>
              <a:t>, </a:t>
            </a:r>
            <a:r>
              <a:rPr lang="en-US" sz="1400" b="1" dirty="0" err="1"/>
              <a:t>listPos</a:t>
            </a:r>
            <a:r>
              <a:rPr lang="en-US" sz="1400" b="1" dirty="0"/>
              <a:t>);</a:t>
            </a:r>
          </a:p>
          <a:p>
            <a:pPr marL="0" indent="0">
              <a:buNone/>
            </a:pPr>
            <a:r>
              <a:rPr lang="en-US" sz="1400" dirty="0"/>
              <a:t>}</a:t>
            </a:r>
          </a:p>
          <a:p>
            <a:pPr marL="0" indent="0">
              <a:buNone/>
            </a:pPr>
            <a:r>
              <a:rPr lang="en-US" sz="1400" b="1" dirty="0"/>
              <a:t>return </a:t>
            </a:r>
            <a:r>
              <a:rPr lang="en-US" sz="1400" b="1" dirty="0" err="1"/>
              <a:t>listAST</a:t>
            </a:r>
            <a:r>
              <a:rPr lang="en-US" sz="1400" b="1" dirty="0"/>
              <a:t>;</a:t>
            </a:r>
          </a:p>
          <a:p>
            <a:pPr marL="0" indent="0">
              <a:buNone/>
            </a:pPr>
            <a:r>
              <a:rPr lang="en-US" sz="1400" dirty="0"/>
              <a:t>  }</a:t>
            </a:r>
          </a:p>
        </p:txBody>
      </p:sp>
      <p:sp>
        <p:nvSpPr>
          <p:cNvPr id="4" name="TextBox 3"/>
          <p:cNvSpPr txBox="1"/>
          <p:nvPr/>
        </p:nvSpPr>
        <p:spPr>
          <a:xfrm>
            <a:off x="6040192" y="602935"/>
            <a:ext cx="6001554" cy="5262979"/>
          </a:xfrm>
          <a:prstGeom prst="rect">
            <a:avLst/>
          </a:prstGeom>
          <a:noFill/>
        </p:spPr>
        <p:txBody>
          <a:bodyPr wrap="square" rtlCol="0">
            <a:spAutoFit/>
          </a:bodyPr>
          <a:lstStyle/>
          <a:p>
            <a:r>
              <a:rPr lang="en-US" sz="1600" dirty="0"/>
              <a:t> </a:t>
            </a:r>
            <a:r>
              <a:rPr lang="en-US" sz="1600" dirty="0" err="1"/>
              <a:t>ArrayAggregate</a:t>
            </a:r>
            <a:r>
              <a:rPr lang="en-US" sz="1600" dirty="0"/>
              <a:t> </a:t>
            </a:r>
            <a:r>
              <a:rPr lang="en-US" sz="1600" dirty="0" err="1"/>
              <a:t>parseArrayAggregate</a:t>
            </a:r>
            <a:r>
              <a:rPr lang="en-US" sz="1600" dirty="0"/>
              <a:t>() </a:t>
            </a:r>
            <a:r>
              <a:rPr lang="en-US" sz="1600" b="1" dirty="0"/>
              <a:t>throws </a:t>
            </a:r>
            <a:r>
              <a:rPr lang="en-US" sz="1600" b="1" dirty="0" err="1"/>
              <a:t>SyntaxError</a:t>
            </a:r>
            <a:r>
              <a:rPr lang="en-US" sz="1600" b="1" dirty="0"/>
              <a:t> {</a:t>
            </a:r>
          </a:p>
          <a:p>
            <a:r>
              <a:rPr lang="en-US" sz="1600" dirty="0"/>
              <a:t>    </a:t>
            </a:r>
            <a:r>
              <a:rPr lang="en-US" sz="1600" dirty="0" err="1"/>
              <a:t>ArrayAggregate</a:t>
            </a:r>
            <a:r>
              <a:rPr lang="en-US" sz="1600" dirty="0"/>
              <a:t> </a:t>
            </a:r>
            <a:r>
              <a:rPr lang="en-US" sz="1600" dirty="0" err="1"/>
              <a:t>aggregateAST</a:t>
            </a:r>
            <a:r>
              <a:rPr lang="en-US" sz="1600" dirty="0"/>
              <a:t> = </a:t>
            </a:r>
            <a:r>
              <a:rPr lang="en-US" sz="1600" b="1" dirty="0"/>
              <a:t>null;</a:t>
            </a:r>
          </a:p>
          <a:p>
            <a:endParaRPr lang="en-US" sz="1600" dirty="0"/>
          </a:p>
          <a:p>
            <a:r>
              <a:rPr lang="en-US" sz="1600" dirty="0"/>
              <a:t>    </a:t>
            </a:r>
            <a:r>
              <a:rPr lang="en-US" sz="1600" dirty="0" err="1"/>
              <a:t>SourcePosition</a:t>
            </a:r>
            <a:r>
              <a:rPr lang="en-US" sz="1600" dirty="0"/>
              <a:t> </a:t>
            </a:r>
            <a:r>
              <a:rPr lang="en-US" sz="1600" dirty="0" err="1"/>
              <a:t>aggregatePos</a:t>
            </a:r>
            <a:r>
              <a:rPr lang="en-US" sz="1600" dirty="0"/>
              <a:t> = </a:t>
            </a:r>
            <a:r>
              <a:rPr lang="en-US" sz="1600" b="1" dirty="0"/>
              <a:t>new </a:t>
            </a:r>
            <a:r>
              <a:rPr lang="en-US" sz="1600" b="1" dirty="0" err="1"/>
              <a:t>SourcePosition</a:t>
            </a:r>
            <a:r>
              <a:rPr lang="en-US" sz="1600" b="1" dirty="0"/>
              <a:t>();</a:t>
            </a:r>
          </a:p>
          <a:p>
            <a:r>
              <a:rPr lang="en-US" sz="1600" dirty="0"/>
              <a:t>    start(</a:t>
            </a:r>
            <a:r>
              <a:rPr lang="en-US" sz="1600" dirty="0" err="1"/>
              <a:t>aggregatePos</a:t>
            </a:r>
            <a:r>
              <a:rPr lang="en-US" sz="1600" dirty="0"/>
              <a:t>);</a:t>
            </a:r>
          </a:p>
          <a:p>
            <a:endParaRPr lang="en-US" sz="1600" dirty="0"/>
          </a:p>
          <a:p>
            <a:r>
              <a:rPr lang="en-US" sz="1600" dirty="0"/>
              <a:t>    Expression </a:t>
            </a:r>
            <a:r>
              <a:rPr lang="en-US" sz="1600" dirty="0" err="1"/>
              <a:t>eAST</a:t>
            </a:r>
            <a:r>
              <a:rPr lang="en-US" sz="1600" dirty="0"/>
              <a:t> = </a:t>
            </a:r>
            <a:r>
              <a:rPr lang="en-US" sz="1600" dirty="0" err="1"/>
              <a:t>parseExpression</a:t>
            </a:r>
            <a:r>
              <a:rPr lang="en-US" sz="1600" dirty="0"/>
              <a:t>();</a:t>
            </a:r>
          </a:p>
          <a:p>
            <a:r>
              <a:rPr lang="en-US" sz="1600" dirty="0"/>
              <a:t>    </a:t>
            </a:r>
            <a:r>
              <a:rPr lang="en-US" sz="1600" b="1" dirty="0"/>
              <a:t>if (</a:t>
            </a:r>
            <a:r>
              <a:rPr lang="en-US" sz="1600" b="1" dirty="0" err="1"/>
              <a:t>currentToken.kind</a:t>
            </a:r>
            <a:r>
              <a:rPr lang="en-US" sz="1600" b="1" dirty="0"/>
              <a:t> == </a:t>
            </a:r>
            <a:r>
              <a:rPr lang="en-US" sz="1600" b="1" dirty="0" err="1"/>
              <a:t>Token.</a:t>
            </a:r>
            <a:r>
              <a:rPr lang="en-US" sz="1600" b="1" i="1" dirty="0" err="1"/>
              <a:t>COMMA</a:t>
            </a:r>
            <a:r>
              <a:rPr lang="en-US" sz="1600" b="1" i="1" dirty="0"/>
              <a:t>) {</a:t>
            </a:r>
          </a:p>
          <a:p>
            <a:r>
              <a:rPr lang="en-US" sz="1600" dirty="0"/>
              <a:t>      </a:t>
            </a:r>
            <a:r>
              <a:rPr lang="en-US" sz="1600" dirty="0" err="1"/>
              <a:t>acceptIt</a:t>
            </a:r>
            <a:r>
              <a:rPr lang="en-US" sz="1600" dirty="0"/>
              <a:t>();</a:t>
            </a:r>
          </a:p>
          <a:p>
            <a:r>
              <a:rPr lang="en-US" sz="1600" dirty="0"/>
              <a:t>      </a:t>
            </a:r>
            <a:r>
              <a:rPr lang="en-US" sz="1600" dirty="0" err="1"/>
              <a:t>ArrayAggregate</a:t>
            </a:r>
            <a:r>
              <a:rPr lang="en-US" sz="1600" dirty="0"/>
              <a:t> </a:t>
            </a:r>
            <a:r>
              <a:rPr lang="en-US" sz="1600" dirty="0" err="1"/>
              <a:t>aAST</a:t>
            </a:r>
            <a:r>
              <a:rPr lang="en-US" sz="1600" dirty="0"/>
              <a:t> = </a:t>
            </a:r>
            <a:r>
              <a:rPr lang="en-US" sz="1600" dirty="0" err="1"/>
              <a:t>parseArrayAggregate</a:t>
            </a:r>
            <a:r>
              <a:rPr lang="en-US" sz="1600" dirty="0"/>
              <a:t>();</a:t>
            </a:r>
          </a:p>
          <a:p>
            <a:r>
              <a:rPr lang="en-US" sz="1600" dirty="0"/>
              <a:t>      finish(</a:t>
            </a:r>
            <a:r>
              <a:rPr lang="en-US" sz="1600" dirty="0" err="1"/>
              <a:t>aggregatePos</a:t>
            </a:r>
            <a:r>
              <a:rPr lang="en-US" sz="1600" dirty="0"/>
              <a:t>);</a:t>
            </a:r>
          </a:p>
          <a:p>
            <a:r>
              <a:rPr lang="en-US" sz="1600" dirty="0"/>
              <a:t>      </a:t>
            </a:r>
            <a:r>
              <a:rPr lang="en-US" sz="1600" dirty="0" err="1"/>
              <a:t>aggregateAST</a:t>
            </a:r>
            <a:r>
              <a:rPr lang="en-US" sz="1600" dirty="0"/>
              <a:t> = </a:t>
            </a:r>
            <a:r>
              <a:rPr lang="en-US" sz="1600" b="1" dirty="0"/>
              <a:t>new </a:t>
            </a:r>
            <a:r>
              <a:rPr lang="en-US" sz="1600" b="1" dirty="0" err="1"/>
              <a:t>MultipleArrayAggregate</a:t>
            </a:r>
            <a:r>
              <a:rPr lang="en-US" sz="1600" b="1" dirty="0"/>
              <a:t>(</a:t>
            </a:r>
            <a:r>
              <a:rPr lang="en-US" sz="1600" b="1" dirty="0" err="1"/>
              <a:t>eAST</a:t>
            </a:r>
            <a:r>
              <a:rPr lang="en-US" sz="1600" b="1" dirty="0"/>
              <a:t>, </a:t>
            </a:r>
            <a:r>
              <a:rPr lang="en-US" sz="1600" b="1" dirty="0" err="1"/>
              <a:t>aAST</a:t>
            </a:r>
            <a:r>
              <a:rPr lang="en-US" sz="1600" b="1" dirty="0"/>
              <a:t>, </a:t>
            </a:r>
            <a:r>
              <a:rPr lang="en-US" sz="1600" b="1" dirty="0" err="1"/>
              <a:t>aggregatePos</a:t>
            </a:r>
            <a:r>
              <a:rPr lang="en-US" sz="1600" b="1" dirty="0"/>
              <a:t>);</a:t>
            </a:r>
          </a:p>
          <a:p>
            <a:r>
              <a:rPr lang="en-US" sz="1600" dirty="0"/>
              <a:t>    } </a:t>
            </a:r>
            <a:r>
              <a:rPr lang="en-US" sz="1600" b="1" dirty="0"/>
              <a:t>else {</a:t>
            </a:r>
          </a:p>
          <a:p>
            <a:r>
              <a:rPr lang="en-US" sz="1600" dirty="0"/>
              <a:t>      finish(</a:t>
            </a:r>
            <a:r>
              <a:rPr lang="en-US" sz="1600" dirty="0" err="1"/>
              <a:t>aggregatePos</a:t>
            </a:r>
            <a:r>
              <a:rPr lang="en-US" sz="1600" dirty="0"/>
              <a:t>);</a:t>
            </a:r>
          </a:p>
          <a:p>
            <a:r>
              <a:rPr lang="en-US" sz="1600" dirty="0"/>
              <a:t>      </a:t>
            </a:r>
            <a:r>
              <a:rPr lang="en-US" sz="1600" dirty="0" err="1"/>
              <a:t>aggregateAST</a:t>
            </a:r>
            <a:r>
              <a:rPr lang="en-US" sz="1600" dirty="0"/>
              <a:t> = </a:t>
            </a:r>
            <a:r>
              <a:rPr lang="en-US" sz="1600" b="1" dirty="0"/>
              <a:t>new </a:t>
            </a:r>
            <a:r>
              <a:rPr lang="en-US" sz="1600" b="1" dirty="0" err="1"/>
              <a:t>SingleArrayAggregate</a:t>
            </a:r>
            <a:r>
              <a:rPr lang="en-US" sz="1600" b="1" dirty="0"/>
              <a:t>(</a:t>
            </a:r>
            <a:r>
              <a:rPr lang="en-US" sz="1600" b="1" dirty="0" err="1"/>
              <a:t>eAST</a:t>
            </a:r>
            <a:r>
              <a:rPr lang="en-US" sz="1600" b="1" dirty="0"/>
              <a:t>, </a:t>
            </a:r>
            <a:r>
              <a:rPr lang="en-US" sz="1600" b="1" dirty="0" err="1"/>
              <a:t>aggregatePos</a:t>
            </a:r>
            <a:r>
              <a:rPr lang="en-US" sz="1600" b="1" dirty="0"/>
              <a:t>);</a:t>
            </a:r>
          </a:p>
          <a:p>
            <a:r>
              <a:rPr lang="en-US" sz="1600" dirty="0"/>
              <a:t>    }</a:t>
            </a:r>
          </a:p>
          <a:p>
            <a:r>
              <a:rPr lang="en-US" sz="1600" dirty="0"/>
              <a:t>    </a:t>
            </a:r>
            <a:r>
              <a:rPr lang="en-US" sz="1600" b="1" dirty="0"/>
              <a:t>return </a:t>
            </a:r>
            <a:r>
              <a:rPr lang="en-US" sz="1600" b="1" dirty="0" err="1"/>
              <a:t>aggregateAST</a:t>
            </a:r>
            <a:r>
              <a:rPr lang="en-US" sz="1600" b="1" dirty="0"/>
              <a:t>;</a:t>
            </a:r>
          </a:p>
          <a:p>
            <a:r>
              <a:rPr lang="en-US" sz="1600" dirty="0"/>
              <a:t>  }</a:t>
            </a:r>
          </a:p>
        </p:txBody>
      </p:sp>
    </p:spTree>
    <p:extLst>
      <p:ext uri="{BB962C8B-B14F-4D97-AF65-F5344CB8AC3E}">
        <p14:creationId xmlns:p14="http://schemas.microsoft.com/office/powerpoint/2010/main" val="1196928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Rationale</a:t>
            </a:r>
          </a:p>
        </p:txBody>
      </p:sp>
      <p:sp>
        <p:nvSpPr>
          <p:cNvPr id="3" name="Content Placeholder 2"/>
          <p:cNvSpPr>
            <a:spLocks noGrp="1"/>
          </p:cNvSpPr>
          <p:nvPr>
            <p:ph idx="1"/>
          </p:nvPr>
        </p:nvSpPr>
        <p:spPr/>
        <p:txBody>
          <a:bodyPr>
            <a:normAutofit lnSpcReduction="10000"/>
          </a:bodyPr>
          <a:lstStyle/>
          <a:p>
            <a:r>
              <a:rPr lang="en-US" dirty="0"/>
              <a:t>Initially, I intended to implement the </a:t>
            </a:r>
            <a:r>
              <a:rPr lang="en-US" dirty="0" err="1"/>
              <a:t>enum</a:t>
            </a:r>
            <a:r>
              <a:rPr lang="en-US" dirty="0"/>
              <a:t> type denoter with an array aggregate, which is a list of expressions, rather than the newly created </a:t>
            </a:r>
            <a:r>
              <a:rPr lang="en-US" dirty="0" err="1"/>
              <a:t>EnumConstDeclarationList</a:t>
            </a:r>
            <a:r>
              <a:rPr lang="en-US" dirty="0"/>
              <a:t>. This seemed like a wiser option to save time in creating a new AST for my purpose when the enumeration type basically just uses a list of identifiers, which are expressions. However, this proved ineffective when it was revealed that for type checking there would need to be some way to link each identifier to the specific enumeration type it belonged to. Since identifiers are too simple for this, I needed a new type…the </a:t>
            </a:r>
            <a:r>
              <a:rPr lang="en-US" dirty="0" err="1"/>
              <a:t>enumConstDeclaration</a:t>
            </a:r>
            <a:r>
              <a:rPr lang="en-US" dirty="0"/>
              <a:t>. This new type contained the identifier, a link back to the type, and even made integer representation easier by simply adding the correct integer to each one. So, the new </a:t>
            </a:r>
            <a:r>
              <a:rPr lang="en-US" dirty="0" err="1"/>
              <a:t>enumConstDeclarationList</a:t>
            </a:r>
            <a:r>
              <a:rPr lang="en-US" dirty="0"/>
              <a:t> was created to contain the list of these </a:t>
            </a:r>
            <a:r>
              <a:rPr lang="en-US" dirty="0" err="1"/>
              <a:t>enumConstDeclarations</a:t>
            </a:r>
            <a:r>
              <a:rPr lang="en-US" dirty="0"/>
              <a:t>.</a:t>
            </a:r>
          </a:p>
        </p:txBody>
      </p:sp>
    </p:spTree>
    <p:extLst>
      <p:ext uri="{BB962C8B-B14F-4D97-AF65-F5344CB8AC3E}">
        <p14:creationId xmlns:p14="http://schemas.microsoft.com/office/powerpoint/2010/main" val="3870028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Contextual Analysis</a:t>
            </a:r>
          </a:p>
        </p:txBody>
      </p:sp>
      <p:sp>
        <p:nvSpPr>
          <p:cNvPr id="3" name="Content Placeholder 2"/>
          <p:cNvSpPr>
            <a:spLocks noGrp="1"/>
          </p:cNvSpPr>
          <p:nvPr>
            <p:ph idx="1"/>
          </p:nvPr>
        </p:nvSpPr>
        <p:spPr/>
        <p:txBody>
          <a:bodyPr/>
          <a:lstStyle/>
          <a:p>
            <a:r>
              <a:rPr lang="en-US" dirty="0"/>
              <a:t>The first step in contextual analysis, was to add the enumeration constant declaration identifiers into the </a:t>
            </a:r>
            <a:r>
              <a:rPr lang="en-US" dirty="0" err="1"/>
              <a:t>IDTable</a:t>
            </a:r>
            <a:r>
              <a:rPr lang="en-US" dirty="0"/>
              <a:t> so that they could be referenced later when you are assigning them into an enumeration variable of their type. As the checker implements the visitor method, this was done simply by having a visit to the type denoter call the visit method of its list, which in turn calls the visitor method of each enumeration constant declaration within it. It is there that the Identifiers for each one are added to the ID Table. This ensures that every object in the AST is visited and fully implements the abstract visitor class.</a:t>
            </a:r>
          </a:p>
        </p:txBody>
      </p:sp>
    </p:spTree>
    <p:extLst>
      <p:ext uri="{BB962C8B-B14F-4D97-AF65-F5344CB8AC3E}">
        <p14:creationId xmlns:p14="http://schemas.microsoft.com/office/powerpoint/2010/main" val="1733403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Contextual Analysis</a:t>
            </a:r>
          </a:p>
        </p:txBody>
      </p:sp>
      <p:sp>
        <p:nvSpPr>
          <p:cNvPr id="3" name="Content Placeholder 2"/>
          <p:cNvSpPr>
            <a:spLocks noGrp="1"/>
          </p:cNvSpPr>
          <p:nvPr>
            <p:ph idx="1"/>
          </p:nvPr>
        </p:nvSpPr>
        <p:spPr/>
        <p:txBody>
          <a:bodyPr>
            <a:normAutofit fontScale="92500" lnSpcReduction="20000"/>
          </a:bodyPr>
          <a:lstStyle/>
          <a:p>
            <a:r>
              <a:rPr lang="en-US" dirty="0"/>
              <a:t>For the contextual analysis phase, I also implemented type checking for enumeration types. This uses the type denoter fields within each enumeration constant to check if assignment statements are assigning constants of the correct types to the enumeration variables. </a:t>
            </a:r>
          </a:p>
          <a:p>
            <a:r>
              <a:rPr lang="en-US" dirty="0"/>
              <a:t>For example: </a:t>
            </a:r>
          </a:p>
          <a:p>
            <a:pPr marL="0" indent="0">
              <a:buNone/>
            </a:pPr>
            <a:r>
              <a:rPr lang="en-US" dirty="0"/>
              <a:t>	</a:t>
            </a:r>
            <a:r>
              <a:rPr lang="en-US" dirty="0" err="1"/>
              <a:t>var</a:t>
            </a:r>
            <a:r>
              <a:rPr lang="en-US" dirty="0"/>
              <a:t> Day : </a:t>
            </a:r>
            <a:r>
              <a:rPr lang="en-US" dirty="0" err="1"/>
              <a:t>enum</a:t>
            </a:r>
            <a:r>
              <a:rPr lang="en-US" dirty="0"/>
              <a:t> { SUNDAY, MONDAY, TUESDAY } </a:t>
            </a:r>
          </a:p>
          <a:p>
            <a:pPr marL="0" indent="0">
              <a:buNone/>
            </a:pPr>
            <a:r>
              <a:rPr lang="en-US" dirty="0"/>
              <a:t>	</a:t>
            </a:r>
            <a:r>
              <a:rPr lang="en-US" dirty="0" err="1"/>
              <a:t>var</a:t>
            </a:r>
            <a:r>
              <a:rPr lang="en-US" dirty="0"/>
              <a:t> Month : </a:t>
            </a:r>
            <a:r>
              <a:rPr lang="en-US" dirty="0" err="1"/>
              <a:t>enum</a:t>
            </a:r>
            <a:r>
              <a:rPr lang="en-US" dirty="0"/>
              <a:t> { JANUARY, FEBRURARY, MARCH }</a:t>
            </a:r>
          </a:p>
          <a:p>
            <a:pPr marL="0" indent="0">
              <a:buNone/>
            </a:pPr>
            <a:r>
              <a:rPr lang="en-US" dirty="0"/>
              <a:t>	Day := MARCH </a:t>
            </a:r>
          </a:p>
          <a:p>
            <a:pPr marL="0" indent="0">
              <a:buNone/>
            </a:pPr>
            <a:r>
              <a:rPr lang="en-US" dirty="0"/>
              <a:t>	Day := TUESDAY </a:t>
            </a:r>
          </a:p>
          <a:p>
            <a:r>
              <a:rPr lang="en-US" dirty="0"/>
              <a:t>In the stated Triangle example above, an error will be produced when there is an attempted assignment of a month constant to the day variable, because it is of a different enumeration type. Assigning TUESDAY to Day will work because it is in the correct enumeration type declaration.</a:t>
            </a:r>
          </a:p>
        </p:txBody>
      </p:sp>
    </p:spTree>
    <p:extLst>
      <p:ext uri="{BB962C8B-B14F-4D97-AF65-F5344CB8AC3E}">
        <p14:creationId xmlns:p14="http://schemas.microsoft.com/office/powerpoint/2010/main" val="129913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a:t>
            </a:r>
          </a:p>
        </p:txBody>
      </p:sp>
      <p:sp>
        <p:nvSpPr>
          <p:cNvPr id="3" name="Content Placeholder 2"/>
          <p:cNvSpPr>
            <a:spLocks noGrp="1"/>
          </p:cNvSpPr>
          <p:nvPr>
            <p:ph idx="1"/>
          </p:nvPr>
        </p:nvSpPr>
        <p:spPr/>
        <p:txBody>
          <a:bodyPr>
            <a:normAutofit fontScale="85000" lnSpcReduction="10000"/>
          </a:bodyPr>
          <a:lstStyle/>
          <a:p>
            <a:r>
              <a:rPr lang="en-US" dirty="0"/>
              <a:t>This was done by checking if visited variables have identifier bindings that are instances of enumeration constant declarations. If they are, then the variable’s type is set to the type that is specified in the constant declaration object. Of course, this itself must be set during the visitation of the initial type denoter declaration. </a:t>
            </a:r>
          </a:p>
          <a:p>
            <a:r>
              <a:rPr lang="en-US" dirty="0"/>
              <a:t>This is done by having the </a:t>
            </a:r>
            <a:r>
              <a:rPr lang="en-US" dirty="0" err="1"/>
              <a:t>enum</a:t>
            </a:r>
            <a:r>
              <a:rPr lang="en-US" dirty="0"/>
              <a:t> type denoter, when visited, pass itself to its list when it calls the visit method for the list. The list then propagates the object to all the constant declarations within it and there the object is cast into a type denoter and set as the constant declaration’s type field.</a:t>
            </a:r>
          </a:p>
          <a:p>
            <a:r>
              <a:rPr lang="en-US" dirty="0"/>
              <a:t>Since the object is already being passed, it is also here in the constant declaration visit method that I increment its </a:t>
            </a:r>
            <a:r>
              <a:rPr lang="en-US" dirty="0" err="1"/>
              <a:t>elemCount</a:t>
            </a:r>
            <a:r>
              <a:rPr lang="en-US" dirty="0"/>
              <a:t> by one every time a constant declaration is visited. I also set the integer representations of the </a:t>
            </a:r>
            <a:r>
              <a:rPr lang="en-US" dirty="0" err="1"/>
              <a:t>enum</a:t>
            </a:r>
            <a:r>
              <a:rPr lang="en-US" dirty="0"/>
              <a:t> constant declarations equal to the current </a:t>
            </a:r>
            <a:r>
              <a:rPr lang="en-US" dirty="0" err="1"/>
              <a:t>elemCount</a:t>
            </a:r>
            <a:r>
              <a:rPr lang="en-US" dirty="0"/>
              <a:t> in the </a:t>
            </a:r>
            <a:r>
              <a:rPr lang="en-US" dirty="0" err="1"/>
              <a:t>EnumTypeDenoter</a:t>
            </a:r>
            <a:r>
              <a:rPr lang="en-US" dirty="0"/>
              <a:t> object, which ensures they are given proper incremental integer assignments for them to be represented as.</a:t>
            </a:r>
          </a:p>
        </p:txBody>
      </p:sp>
    </p:spTree>
    <p:extLst>
      <p:ext uri="{BB962C8B-B14F-4D97-AF65-F5344CB8AC3E}">
        <p14:creationId xmlns:p14="http://schemas.microsoft.com/office/powerpoint/2010/main" val="2039295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Contextual Analysis</a:t>
            </a:r>
          </a:p>
        </p:txBody>
      </p:sp>
      <p:sp>
        <p:nvSpPr>
          <p:cNvPr id="3" name="Content Placeholder 2"/>
          <p:cNvSpPr>
            <a:spLocks noGrp="1"/>
          </p:cNvSpPr>
          <p:nvPr>
            <p:ph idx="1"/>
          </p:nvPr>
        </p:nvSpPr>
        <p:spPr/>
        <p:txBody>
          <a:bodyPr>
            <a:normAutofit fontScale="92500" lnSpcReduction="20000"/>
          </a:bodyPr>
          <a:lstStyle/>
          <a:p>
            <a:r>
              <a:rPr lang="en-US" dirty="0"/>
              <a:t>A further step in contextual analysis was to add proper type checking for the assignment of integers and integer variables to enumeration variables. </a:t>
            </a:r>
          </a:p>
          <a:p>
            <a:r>
              <a:rPr lang="en-US" dirty="0"/>
              <a:t>For example:</a:t>
            </a:r>
          </a:p>
          <a:p>
            <a:pPr marL="0" indent="0">
              <a:buNone/>
            </a:pPr>
            <a:r>
              <a:rPr lang="en-US" dirty="0"/>
              <a:t>	</a:t>
            </a:r>
            <a:r>
              <a:rPr lang="en-US" dirty="0" err="1"/>
              <a:t>var</a:t>
            </a:r>
            <a:r>
              <a:rPr lang="en-US" dirty="0"/>
              <a:t> Day : </a:t>
            </a:r>
            <a:r>
              <a:rPr lang="en-US" dirty="0" err="1"/>
              <a:t>enum</a:t>
            </a:r>
            <a:r>
              <a:rPr lang="en-US" dirty="0"/>
              <a:t> { SUNDAY, MONDAY, TUESDAY } </a:t>
            </a:r>
          </a:p>
          <a:p>
            <a:pPr marL="0" indent="0">
              <a:buNone/>
            </a:pPr>
            <a:r>
              <a:rPr lang="en-US" dirty="0"/>
              <a:t>	</a:t>
            </a:r>
            <a:r>
              <a:rPr lang="en-US" dirty="0" err="1"/>
              <a:t>var</a:t>
            </a:r>
            <a:r>
              <a:rPr lang="en-US" dirty="0"/>
              <a:t> </a:t>
            </a:r>
            <a:r>
              <a:rPr lang="en-US" dirty="0" err="1"/>
              <a:t>num</a:t>
            </a:r>
            <a:r>
              <a:rPr lang="en-US" dirty="0"/>
              <a:t> : Integer</a:t>
            </a:r>
          </a:p>
          <a:p>
            <a:pPr marL="0" indent="0">
              <a:buNone/>
            </a:pPr>
            <a:r>
              <a:rPr lang="en-US" dirty="0"/>
              <a:t>	Day := 2</a:t>
            </a:r>
          </a:p>
          <a:p>
            <a:pPr marL="0" indent="0">
              <a:buNone/>
            </a:pPr>
            <a:r>
              <a:rPr lang="en-US" dirty="0"/>
              <a:t>	</a:t>
            </a:r>
            <a:r>
              <a:rPr lang="en-US" dirty="0" err="1"/>
              <a:t>num</a:t>
            </a:r>
            <a:r>
              <a:rPr lang="en-US" dirty="0"/>
              <a:t> := 3</a:t>
            </a:r>
          </a:p>
          <a:p>
            <a:pPr marL="0" indent="0">
              <a:buNone/>
            </a:pPr>
            <a:r>
              <a:rPr lang="en-US" dirty="0"/>
              <a:t>	Day := </a:t>
            </a:r>
            <a:r>
              <a:rPr lang="en-US" dirty="0" err="1"/>
              <a:t>num</a:t>
            </a:r>
            <a:endParaRPr lang="en-US" dirty="0"/>
          </a:p>
          <a:p>
            <a:r>
              <a:rPr lang="en-US" dirty="0"/>
              <a:t>To do this, I allowed all integer expressions on the RHS to pass without error aside from simple integers that were out of range of the enumeration type. Integer variables are checked for range bounds within the TAM later. </a:t>
            </a:r>
          </a:p>
        </p:txBody>
      </p:sp>
    </p:spTree>
    <p:extLst>
      <p:ext uri="{BB962C8B-B14F-4D97-AF65-F5344CB8AC3E}">
        <p14:creationId xmlns:p14="http://schemas.microsoft.com/office/powerpoint/2010/main" val="1546993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AssignCommand</a:t>
            </a:r>
            <a:r>
              <a:rPr lang="en-US" dirty="0"/>
              <a:t> Extension</a:t>
            </a:r>
          </a:p>
        </p:txBody>
      </p:sp>
      <p:sp>
        <p:nvSpPr>
          <p:cNvPr id="3" name="Content Placeholder 2"/>
          <p:cNvSpPr>
            <a:spLocks noGrp="1"/>
          </p:cNvSpPr>
          <p:nvPr>
            <p:ph idx="1"/>
          </p:nvPr>
        </p:nvSpPr>
        <p:spPr>
          <a:xfrm>
            <a:off x="646111" y="1280187"/>
            <a:ext cx="11163816" cy="5107734"/>
          </a:xfrm>
        </p:spPr>
        <p:txBody>
          <a:bodyPr>
            <a:normAutofit fontScale="92500" lnSpcReduction="10000"/>
          </a:bodyPr>
          <a:lstStyle/>
          <a:p>
            <a:r>
              <a:rPr lang="en-US" dirty="0"/>
              <a:t>The allowing of integers and integer variables to be assigned to enumeration variables seemed sensible as you would want to increment states by a certain amount or set the state of something equal to what a variable is currently at in order to make full use of the potential that enumerations provide. However, this proved no easy task. The </a:t>
            </a:r>
            <a:r>
              <a:rPr lang="en-US" dirty="0" err="1"/>
              <a:t>visitAssignCommand</a:t>
            </a:r>
            <a:r>
              <a:rPr lang="en-US" dirty="0"/>
              <a:t> method had to be extended quite a bit. It now must check if the variable type is an instance of an </a:t>
            </a:r>
            <a:r>
              <a:rPr lang="en-US" dirty="0" err="1"/>
              <a:t>enumTypeDenoter</a:t>
            </a:r>
            <a:r>
              <a:rPr lang="en-US" dirty="0"/>
              <a:t> and then apply special rules for them. The expression is then checked to see if it is an </a:t>
            </a:r>
            <a:r>
              <a:rPr lang="en-US" dirty="0" err="1"/>
              <a:t>IntegerType</a:t>
            </a:r>
            <a:r>
              <a:rPr lang="en-US" dirty="0"/>
              <a:t>. This is done by visiting the expression, as by default doing this in the checker already returns the type. Of course, in the case where it is found to be an integer type then the default failure check of if the expression is equal to the type of the variable is bypassed. Integers and variable integers would never be equal to an enumeration type.</a:t>
            </a:r>
          </a:p>
          <a:p>
            <a:r>
              <a:rPr lang="en-US" dirty="0"/>
              <a:t>Another check is then made to see if the Expression is an instance of a </a:t>
            </a:r>
            <a:r>
              <a:rPr lang="en-US" dirty="0" err="1"/>
              <a:t>Vname</a:t>
            </a:r>
            <a:r>
              <a:rPr lang="en-US" dirty="0"/>
              <a:t> Expression or an Integer expression. If it is a v-name expression, then the </a:t>
            </a:r>
            <a:r>
              <a:rPr lang="en-US" dirty="0" err="1"/>
              <a:t>assigncommand</a:t>
            </a:r>
            <a:r>
              <a:rPr lang="en-US" dirty="0"/>
              <a:t> simply returns null. All integer variables are allowed to pass the </a:t>
            </a:r>
            <a:r>
              <a:rPr lang="en-US" dirty="0" err="1"/>
              <a:t>assigncheck</a:t>
            </a:r>
            <a:r>
              <a:rPr lang="en-US" dirty="0"/>
              <a:t> because assigning an integer is allowed and there is no way to check if a variable falls within range of the enumeration type until interpretation. If it is not a v-name, then it must be an integer expression and this integer is checked to see if it is within the range of the </a:t>
            </a:r>
            <a:r>
              <a:rPr lang="en-US" dirty="0" err="1"/>
              <a:t>elemcount</a:t>
            </a:r>
            <a:r>
              <a:rPr lang="en-US" dirty="0"/>
              <a:t> in the </a:t>
            </a:r>
            <a:r>
              <a:rPr lang="en-US" dirty="0" err="1"/>
              <a:t>enumtypedenoter</a:t>
            </a:r>
            <a:r>
              <a:rPr lang="en-US" dirty="0"/>
              <a:t> object. If it isn’t, an error is produced, otherwise null is returned.</a:t>
            </a:r>
          </a:p>
        </p:txBody>
      </p:sp>
    </p:spTree>
    <p:extLst>
      <p:ext uri="{BB962C8B-B14F-4D97-AF65-F5344CB8AC3E}">
        <p14:creationId xmlns:p14="http://schemas.microsoft.com/office/powerpoint/2010/main" val="1660250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Run-Time Organization</a:t>
            </a:r>
          </a:p>
        </p:txBody>
      </p:sp>
      <p:sp>
        <p:nvSpPr>
          <p:cNvPr id="3" name="Content Placeholder 2"/>
          <p:cNvSpPr>
            <a:spLocks noGrp="1"/>
          </p:cNvSpPr>
          <p:nvPr>
            <p:ph idx="1"/>
          </p:nvPr>
        </p:nvSpPr>
        <p:spPr/>
        <p:txBody>
          <a:bodyPr/>
          <a:lstStyle/>
          <a:p>
            <a:r>
              <a:rPr lang="en-US" dirty="0"/>
              <a:t>Enumeration constant declarations simply had to be set to be treated as integers in the Encoder. This was easily done as I already set the proper integer for each </a:t>
            </a:r>
            <a:r>
              <a:rPr lang="en-US" dirty="0" err="1"/>
              <a:t>enum</a:t>
            </a:r>
            <a:r>
              <a:rPr lang="en-US" dirty="0"/>
              <a:t> constant declaration in their respective integer representation fields during contextual analysis. This was done when visiting the constant declaration:</a:t>
            </a:r>
          </a:p>
          <a:p>
            <a:endParaRPr lang="en-US" dirty="0"/>
          </a:p>
          <a:p>
            <a:r>
              <a:rPr lang="en-US" dirty="0"/>
              <a:t> </a:t>
            </a:r>
            <a:r>
              <a:rPr lang="en-US" dirty="0" err="1"/>
              <a:t>ast.entity</a:t>
            </a:r>
            <a:r>
              <a:rPr lang="en-US" dirty="0"/>
              <a:t> = </a:t>
            </a:r>
            <a:r>
              <a:rPr lang="en-US" b="1" dirty="0"/>
              <a:t>new </a:t>
            </a:r>
            <a:r>
              <a:rPr lang="en-US" b="1" dirty="0" err="1"/>
              <a:t>KnownValue</a:t>
            </a:r>
            <a:r>
              <a:rPr lang="en-US" b="1" dirty="0"/>
              <a:t>(</a:t>
            </a:r>
            <a:r>
              <a:rPr lang="en-US" b="1" dirty="0" err="1"/>
              <a:t>Machine.</a:t>
            </a:r>
            <a:r>
              <a:rPr lang="en-US" b="1" i="1" dirty="0" err="1"/>
              <a:t>integerSize</a:t>
            </a:r>
            <a:r>
              <a:rPr lang="en-US" b="1" i="1" dirty="0"/>
              <a:t>, ast.IR);</a:t>
            </a:r>
            <a:r>
              <a:rPr lang="en-US" dirty="0"/>
              <a:t> </a:t>
            </a:r>
          </a:p>
          <a:p>
            <a:r>
              <a:rPr lang="en-US" i="1" dirty="0"/>
              <a:t> </a:t>
            </a:r>
            <a:r>
              <a:rPr lang="en-US" i="1" dirty="0" err="1"/>
              <a:t>writeTableDetails</a:t>
            </a:r>
            <a:r>
              <a:rPr lang="en-US" i="1" dirty="0"/>
              <a:t>(</a:t>
            </a:r>
            <a:r>
              <a:rPr lang="en-US" i="1" dirty="0" err="1"/>
              <a:t>ast</a:t>
            </a:r>
            <a:r>
              <a:rPr lang="en-US" i="1" dirty="0"/>
              <a:t>);</a:t>
            </a:r>
            <a:endParaRPr lang="en-US" dirty="0"/>
          </a:p>
        </p:txBody>
      </p:sp>
    </p:spTree>
    <p:extLst>
      <p:ext uri="{BB962C8B-B14F-4D97-AF65-F5344CB8AC3E}">
        <p14:creationId xmlns:p14="http://schemas.microsoft.com/office/powerpoint/2010/main" val="50332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Code Generation</a:t>
            </a:r>
          </a:p>
        </p:txBody>
      </p:sp>
      <p:sp>
        <p:nvSpPr>
          <p:cNvPr id="3" name="Content Placeholder 2"/>
          <p:cNvSpPr>
            <a:spLocks noGrp="1"/>
          </p:cNvSpPr>
          <p:nvPr>
            <p:ph idx="1"/>
          </p:nvPr>
        </p:nvSpPr>
        <p:spPr/>
        <p:txBody>
          <a:bodyPr>
            <a:normAutofit fontScale="92500" lnSpcReduction="10000"/>
          </a:bodyPr>
          <a:lstStyle/>
          <a:p>
            <a:r>
              <a:rPr lang="en-US" dirty="0"/>
              <a:t>For code generation, I had to set the enumeration type denoter size as equal to </a:t>
            </a:r>
            <a:r>
              <a:rPr lang="en-US" dirty="0" err="1"/>
              <a:t>Machine.IntegerSize</a:t>
            </a:r>
            <a:r>
              <a:rPr lang="en-US" dirty="0"/>
              <a:t>. This is because an enumeration variable only takes up the space of one state (which is an integer) at a time. Only one state is active at any given time. This is contrary to arrays which take up the space of every item within.</a:t>
            </a:r>
          </a:p>
          <a:p>
            <a:r>
              <a:rPr lang="en-US" dirty="0" err="1"/>
              <a:t>ast.entity</a:t>
            </a:r>
            <a:r>
              <a:rPr lang="en-US" dirty="0"/>
              <a:t> = </a:t>
            </a:r>
            <a:r>
              <a:rPr lang="en-US" b="1" dirty="0"/>
              <a:t>new </a:t>
            </a:r>
            <a:r>
              <a:rPr lang="en-US" b="1" dirty="0" err="1"/>
              <a:t>TypeRepresentation</a:t>
            </a:r>
            <a:r>
              <a:rPr lang="en-US" b="1" dirty="0"/>
              <a:t>(</a:t>
            </a:r>
            <a:r>
              <a:rPr lang="en-US" dirty="0" err="1"/>
              <a:t>Machine.</a:t>
            </a:r>
            <a:r>
              <a:rPr lang="en-US" b="1" i="1" dirty="0" err="1"/>
              <a:t>integerSize</a:t>
            </a:r>
            <a:r>
              <a:rPr lang="en-US" b="1" dirty="0"/>
              <a:t>);</a:t>
            </a:r>
          </a:p>
          <a:p>
            <a:endParaRPr lang="en-US" dirty="0"/>
          </a:p>
          <a:p>
            <a:r>
              <a:rPr lang="en-US" dirty="0"/>
              <a:t>For the assigned command, I implemented a special case where if the LHS was an enumeration variable then after the RHS is evaluated, the value is checked to see if it is within the enumeration type range before the value is assigned to the LHS. I did this check with an extension to the TAM that is a new op code. Although the call to check the variable is in the encoder, the actual check is not done until the program is ran during interpretation.</a:t>
            </a:r>
          </a:p>
          <a:p>
            <a:pPr marL="0" indent="0">
              <a:buNone/>
            </a:pPr>
            <a:endParaRPr lang="en-US" dirty="0"/>
          </a:p>
        </p:txBody>
      </p:sp>
    </p:spTree>
    <p:extLst>
      <p:ext uri="{BB962C8B-B14F-4D97-AF65-F5344CB8AC3E}">
        <p14:creationId xmlns:p14="http://schemas.microsoft.com/office/powerpoint/2010/main" val="3888557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Code Templates</a:t>
            </a:r>
          </a:p>
        </p:txBody>
      </p:sp>
      <p:sp>
        <p:nvSpPr>
          <p:cNvPr id="3" name="Content Placeholder 2"/>
          <p:cNvSpPr>
            <a:spLocks noGrp="1"/>
          </p:cNvSpPr>
          <p:nvPr>
            <p:ph idx="1"/>
          </p:nvPr>
        </p:nvSpPr>
        <p:spPr/>
        <p:txBody>
          <a:bodyPr/>
          <a:lstStyle/>
          <a:p>
            <a:r>
              <a:rPr lang="en-US" dirty="0"/>
              <a:t>All the visit methods also manage the proper creation of new frames that are needed and result in the generation of the correct stack commands. These have been verified with the disassembler. </a:t>
            </a:r>
          </a:p>
          <a:p>
            <a:pPr marL="0" indent="0">
              <a:buNone/>
            </a:pPr>
            <a:endParaRPr lang="en-US" dirty="0"/>
          </a:p>
          <a:p>
            <a:r>
              <a:rPr lang="en-US" dirty="0"/>
              <a:t>elaborate [ type Day ~  </a:t>
            </a:r>
            <a:r>
              <a:rPr lang="en-US" dirty="0" err="1"/>
              <a:t>enum</a:t>
            </a:r>
            <a:r>
              <a:rPr lang="en-US" dirty="0"/>
              <a:t> { E1, E2, ..., </a:t>
            </a:r>
            <a:r>
              <a:rPr lang="en-US" dirty="0" err="1"/>
              <a:t>En</a:t>
            </a:r>
            <a:r>
              <a:rPr lang="en-US" dirty="0"/>
              <a:t>} ]</a:t>
            </a:r>
            <a:br>
              <a:rPr lang="en-US" dirty="0"/>
            </a:br>
            <a:r>
              <a:rPr lang="en-US" dirty="0"/>
              <a:t>    no code</a:t>
            </a:r>
          </a:p>
          <a:p>
            <a:r>
              <a:rPr lang="en-US" dirty="0"/>
              <a:t>elaborate [ </a:t>
            </a:r>
            <a:r>
              <a:rPr lang="en-US" dirty="0" err="1"/>
              <a:t>var</a:t>
            </a:r>
            <a:r>
              <a:rPr lang="en-US" dirty="0"/>
              <a:t> </a:t>
            </a:r>
            <a:r>
              <a:rPr lang="en-US" dirty="0" err="1"/>
              <a:t>DayVar</a:t>
            </a:r>
            <a:r>
              <a:rPr lang="en-US" dirty="0"/>
              <a:t> : Day]</a:t>
            </a:r>
            <a:br>
              <a:rPr lang="en-US" dirty="0"/>
            </a:br>
            <a:r>
              <a:rPr lang="en-US" dirty="0"/>
              <a:t>    PUSH 1</a:t>
            </a:r>
          </a:p>
          <a:p>
            <a:r>
              <a:rPr lang="en-US" dirty="0"/>
              <a:t>execute [ </a:t>
            </a:r>
            <a:r>
              <a:rPr lang="en-US" dirty="0" err="1"/>
              <a:t>DayVar</a:t>
            </a:r>
            <a:r>
              <a:rPr lang="en-US" dirty="0"/>
              <a:t> := E3 ]</a:t>
            </a:r>
            <a:br>
              <a:rPr lang="en-US" dirty="0"/>
            </a:br>
            <a:r>
              <a:rPr lang="en-US" dirty="0"/>
              <a:t>    LOADL 3</a:t>
            </a:r>
            <a:br>
              <a:rPr lang="en-US" dirty="0"/>
            </a:br>
            <a:r>
              <a:rPr lang="en-US" dirty="0"/>
              <a:t>    STORE (1) 0[SB]</a:t>
            </a:r>
          </a:p>
        </p:txBody>
      </p:sp>
    </p:spTree>
    <p:extLst>
      <p:ext uri="{BB962C8B-B14F-4D97-AF65-F5344CB8AC3E}">
        <p14:creationId xmlns:p14="http://schemas.microsoft.com/office/powerpoint/2010/main" val="109848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03034"/>
            <a:ext cx="9404723" cy="1400530"/>
          </a:xfrm>
        </p:spPr>
        <p:txBody>
          <a:bodyPr/>
          <a:lstStyle/>
          <a:p>
            <a:r>
              <a:rPr lang="en-US" dirty="0"/>
              <a:t>Interpreter</a:t>
            </a:r>
          </a:p>
        </p:txBody>
      </p:sp>
      <p:sp>
        <p:nvSpPr>
          <p:cNvPr id="3" name="Content Placeholder 2"/>
          <p:cNvSpPr>
            <a:spLocks noGrp="1"/>
          </p:cNvSpPr>
          <p:nvPr>
            <p:ph idx="1"/>
          </p:nvPr>
        </p:nvSpPr>
        <p:spPr>
          <a:xfrm>
            <a:off x="344439" y="991673"/>
            <a:ext cx="11439729" cy="4172755"/>
          </a:xfrm>
        </p:spPr>
        <p:txBody>
          <a:bodyPr>
            <a:normAutofit lnSpcReduction="10000"/>
          </a:bodyPr>
          <a:lstStyle/>
          <a:p>
            <a:r>
              <a:rPr lang="en-US" dirty="0"/>
              <a:t>For the interpreter, I had to add a new op type that allowed me to call a check command to see if integer variables that are being assigned to enumeration variables are within the range of states that the enumeration type contains. The call for this is done in the encoder’s </a:t>
            </a:r>
            <a:r>
              <a:rPr lang="en-US" dirty="0" err="1"/>
              <a:t>visitAssignCommand</a:t>
            </a:r>
            <a:r>
              <a:rPr lang="en-US" dirty="0"/>
              <a:t> between the visitation of E and the call to the </a:t>
            </a:r>
            <a:r>
              <a:rPr lang="en-US" dirty="0" err="1"/>
              <a:t>emitStore</a:t>
            </a:r>
            <a:r>
              <a:rPr lang="en-US" dirty="0"/>
              <a:t> method:</a:t>
            </a:r>
          </a:p>
          <a:p>
            <a:pPr marL="0" indent="0">
              <a:buNone/>
            </a:pPr>
            <a:r>
              <a:rPr lang="en-US" dirty="0"/>
              <a:t> </a:t>
            </a:r>
            <a:r>
              <a:rPr lang="en-US" b="1" dirty="0"/>
              <a:t>if (</a:t>
            </a:r>
            <a:r>
              <a:rPr lang="en-US" b="1" dirty="0" err="1"/>
              <a:t>vType</a:t>
            </a:r>
            <a:r>
              <a:rPr lang="en-US" b="1" dirty="0"/>
              <a:t> </a:t>
            </a:r>
            <a:r>
              <a:rPr lang="en-US" b="1" dirty="0" err="1"/>
              <a:t>instanceof</a:t>
            </a:r>
            <a:r>
              <a:rPr lang="en-US" b="1" dirty="0"/>
              <a:t> </a:t>
            </a:r>
            <a:r>
              <a:rPr lang="en-US" b="1" dirty="0" err="1"/>
              <a:t>EnumTypeDenoter</a:t>
            </a:r>
            <a:r>
              <a:rPr lang="en-US" b="1" dirty="0"/>
              <a:t>) {</a:t>
            </a:r>
          </a:p>
          <a:p>
            <a:pPr marL="0" indent="0">
              <a:buNone/>
            </a:pPr>
            <a:r>
              <a:rPr lang="en-US" dirty="0"/>
              <a:t>       </a:t>
            </a:r>
            <a:r>
              <a:rPr lang="en-US" dirty="0" err="1"/>
              <a:t>EnumTypeDenoter</a:t>
            </a:r>
            <a:r>
              <a:rPr lang="en-US" dirty="0"/>
              <a:t> </a:t>
            </a:r>
            <a:r>
              <a:rPr lang="en-US" dirty="0" err="1"/>
              <a:t>enumType</a:t>
            </a:r>
            <a:r>
              <a:rPr lang="en-US" dirty="0"/>
              <a:t> = (</a:t>
            </a:r>
            <a:r>
              <a:rPr lang="en-US" dirty="0" err="1"/>
              <a:t>EnumTypeDenoter</a:t>
            </a:r>
            <a:r>
              <a:rPr lang="en-US" dirty="0"/>
              <a:t>) </a:t>
            </a:r>
            <a:r>
              <a:rPr lang="en-US" dirty="0" err="1"/>
              <a:t>vType</a:t>
            </a:r>
            <a:r>
              <a:rPr lang="en-US" dirty="0"/>
              <a:t>;</a:t>
            </a:r>
          </a:p>
          <a:p>
            <a:pPr marL="0" indent="0">
              <a:buNone/>
            </a:pPr>
            <a:r>
              <a:rPr lang="en-US" dirty="0"/>
              <a:t>       emit(</a:t>
            </a:r>
            <a:r>
              <a:rPr lang="en-US" dirty="0" err="1"/>
              <a:t>Machine.</a:t>
            </a:r>
            <a:r>
              <a:rPr lang="en-US" b="1" i="1" dirty="0" err="1"/>
              <a:t>CHECKop</a:t>
            </a:r>
            <a:r>
              <a:rPr lang="en-US" b="1" i="1" dirty="0"/>
              <a:t>, 0, 0, </a:t>
            </a:r>
            <a:r>
              <a:rPr lang="en-US" b="1" i="1" dirty="0" err="1"/>
              <a:t>enumType.elemCount</a:t>
            </a:r>
            <a:r>
              <a:rPr lang="en-US" b="1" i="1" dirty="0"/>
              <a:t>); </a:t>
            </a:r>
            <a:r>
              <a:rPr lang="en-US" dirty="0"/>
              <a:t>}</a:t>
            </a:r>
          </a:p>
          <a:p>
            <a:pPr marL="0" indent="0">
              <a:buNone/>
            </a:pPr>
            <a:r>
              <a:rPr lang="en-US" dirty="0"/>
              <a:t>As you can see, I added the new </a:t>
            </a:r>
            <a:r>
              <a:rPr lang="en-US" dirty="0" err="1"/>
              <a:t>CHECKop</a:t>
            </a:r>
            <a:r>
              <a:rPr lang="en-US" dirty="0"/>
              <a:t> constant inside the Machine class to represent this new command. The TAM instruction format allows for three variables to be passed: r, n, and d. I sent 0 for both r and n then used d for the value needed. d is simply the amount of elements in the enumeration type the variable is being checked for compatibility with. </a:t>
            </a:r>
          </a:p>
          <a:p>
            <a:pPr marL="0" indent="0">
              <a:buNone/>
            </a:pPr>
            <a:endParaRPr lang="en-US" dirty="0"/>
          </a:p>
        </p:txBody>
      </p:sp>
      <p:sp>
        <p:nvSpPr>
          <p:cNvPr id="4" name="TextBox 3"/>
          <p:cNvSpPr txBox="1"/>
          <p:nvPr/>
        </p:nvSpPr>
        <p:spPr>
          <a:xfrm>
            <a:off x="8087933" y="5342138"/>
            <a:ext cx="3361818" cy="1200329"/>
          </a:xfrm>
          <a:prstGeom prst="rect">
            <a:avLst/>
          </a:prstGeom>
          <a:noFill/>
        </p:spPr>
        <p:txBody>
          <a:bodyPr wrap="none" rtlCol="0">
            <a:spAutoFit/>
          </a:bodyPr>
          <a:lstStyle/>
          <a:p>
            <a:r>
              <a:rPr lang="en-US" dirty="0"/>
              <a:t> execute [ </a:t>
            </a:r>
            <a:r>
              <a:rPr lang="en-US" dirty="0" err="1"/>
              <a:t>DayVar</a:t>
            </a:r>
            <a:r>
              <a:rPr lang="en-US" dirty="0"/>
              <a:t> := </a:t>
            </a:r>
            <a:r>
              <a:rPr lang="en-US" dirty="0" err="1"/>
              <a:t>intVar</a:t>
            </a:r>
            <a:r>
              <a:rPr lang="en-US" dirty="0"/>
              <a:t> ]</a:t>
            </a:r>
            <a:br>
              <a:rPr lang="en-US" dirty="0"/>
            </a:br>
            <a:r>
              <a:rPr lang="en-US" dirty="0"/>
              <a:t>    	LOAD </a:t>
            </a:r>
            <a:r>
              <a:rPr lang="en-US" dirty="0" err="1"/>
              <a:t>intVar</a:t>
            </a:r>
            <a:endParaRPr lang="en-US" dirty="0"/>
          </a:p>
          <a:p>
            <a:r>
              <a:rPr lang="en-US" dirty="0"/>
              <a:t>    	CHECK RANGE</a:t>
            </a:r>
          </a:p>
          <a:p>
            <a:r>
              <a:rPr lang="en-US" dirty="0"/>
              <a:t>    	STORE </a:t>
            </a:r>
            <a:r>
              <a:rPr lang="en-US" dirty="0" err="1"/>
              <a:t>DayVar</a:t>
            </a:r>
            <a:endParaRPr lang="en-US" dirty="0"/>
          </a:p>
        </p:txBody>
      </p:sp>
      <p:pic>
        <p:nvPicPr>
          <p:cNvPr id="6" name="Picture 5"/>
          <p:cNvPicPr>
            <a:picLocks noChangeAspect="1"/>
          </p:cNvPicPr>
          <p:nvPr/>
        </p:nvPicPr>
        <p:blipFill>
          <a:blip r:embed="rId2"/>
          <a:stretch>
            <a:fillRect/>
          </a:stretch>
        </p:blipFill>
        <p:spPr>
          <a:xfrm>
            <a:off x="858614" y="5137575"/>
            <a:ext cx="6611397" cy="1609457"/>
          </a:xfrm>
          <a:prstGeom prst="rect">
            <a:avLst/>
          </a:prstGeom>
        </p:spPr>
      </p:pic>
    </p:spTree>
    <p:extLst>
      <p:ext uri="{BB962C8B-B14F-4D97-AF65-F5344CB8AC3E}">
        <p14:creationId xmlns:p14="http://schemas.microsoft.com/office/powerpoint/2010/main" val="2317227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485" y="140550"/>
            <a:ext cx="9404723" cy="1400530"/>
          </a:xfrm>
        </p:spPr>
        <p:txBody>
          <a:bodyPr/>
          <a:lstStyle/>
          <a:p>
            <a:r>
              <a:rPr lang="en-US" dirty="0"/>
              <a:t>Interpreter</a:t>
            </a:r>
          </a:p>
        </p:txBody>
      </p:sp>
      <p:sp>
        <p:nvSpPr>
          <p:cNvPr id="3" name="Content Placeholder 2"/>
          <p:cNvSpPr>
            <a:spLocks noGrp="1"/>
          </p:cNvSpPr>
          <p:nvPr>
            <p:ph idx="1"/>
          </p:nvPr>
        </p:nvSpPr>
        <p:spPr>
          <a:xfrm>
            <a:off x="279064" y="1141693"/>
            <a:ext cx="8946541" cy="4195481"/>
          </a:xfrm>
        </p:spPr>
        <p:txBody>
          <a:bodyPr/>
          <a:lstStyle/>
          <a:p>
            <a:r>
              <a:rPr lang="en-US" dirty="0"/>
              <a:t>The </a:t>
            </a:r>
            <a:r>
              <a:rPr lang="en-US" dirty="0" err="1"/>
              <a:t>CHECKop</a:t>
            </a:r>
            <a:r>
              <a:rPr lang="en-US" dirty="0"/>
              <a:t> was then implemented in the interpreter to compare the </a:t>
            </a:r>
            <a:r>
              <a:rPr lang="en-US" dirty="0" err="1"/>
              <a:t>elemcount</a:t>
            </a:r>
            <a:r>
              <a:rPr lang="en-US" dirty="0"/>
              <a:t> value with the variable value stored in the stack top of the frame:</a:t>
            </a:r>
          </a:p>
          <a:p>
            <a:pPr marL="0" indent="0">
              <a:buNone/>
            </a:pPr>
            <a:r>
              <a:rPr lang="en-US" dirty="0"/>
              <a:t> </a:t>
            </a:r>
            <a:r>
              <a:rPr lang="en-US" b="1" dirty="0"/>
              <a:t>case </a:t>
            </a:r>
            <a:r>
              <a:rPr lang="en-US" b="1" dirty="0" err="1"/>
              <a:t>Machine.</a:t>
            </a:r>
            <a:r>
              <a:rPr lang="en-US" b="1" i="1" dirty="0" err="1"/>
              <a:t>CHECKop</a:t>
            </a:r>
            <a:r>
              <a:rPr lang="en-US" b="1" i="1" dirty="0"/>
              <a:t>:</a:t>
            </a:r>
          </a:p>
          <a:p>
            <a:pPr marL="0" indent="0">
              <a:buNone/>
            </a:pPr>
            <a:r>
              <a:rPr lang="en-US" dirty="0"/>
              <a:t>        </a:t>
            </a:r>
            <a:r>
              <a:rPr lang="en-US" b="1" dirty="0" err="1"/>
              <a:t>int</a:t>
            </a:r>
            <a:r>
              <a:rPr lang="en-US" b="1" dirty="0"/>
              <a:t> </a:t>
            </a:r>
            <a:r>
              <a:rPr lang="en-US" b="1" dirty="0" err="1"/>
              <a:t>dataValue</a:t>
            </a:r>
            <a:r>
              <a:rPr lang="en-US" b="1" dirty="0"/>
              <a:t> = </a:t>
            </a:r>
            <a:r>
              <a:rPr lang="en-US" b="1" i="1" dirty="0"/>
              <a:t>data[ST-1];</a:t>
            </a:r>
          </a:p>
          <a:p>
            <a:pPr marL="0" indent="0">
              <a:buNone/>
            </a:pPr>
            <a:r>
              <a:rPr lang="fi-FI" b="1" dirty="0"/>
              <a:t>	if (dataValue &lt; 1 || dataValue &gt; d) {</a:t>
            </a:r>
          </a:p>
          <a:p>
            <a:pPr marL="0" indent="0">
              <a:buNone/>
            </a:pPr>
            <a:r>
              <a:rPr lang="en-US" dirty="0"/>
              <a:t>          	</a:t>
            </a:r>
            <a:r>
              <a:rPr lang="en-US" i="1" dirty="0"/>
              <a:t>status = </a:t>
            </a:r>
            <a:r>
              <a:rPr lang="en-US" b="1" i="1" dirty="0" err="1"/>
              <a:t>failedEnumRange</a:t>
            </a:r>
            <a:r>
              <a:rPr lang="en-US" b="1" i="1" dirty="0"/>
              <a:t>; </a:t>
            </a:r>
            <a:r>
              <a:rPr lang="en-US" dirty="0"/>
              <a:t>}</a:t>
            </a:r>
          </a:p>
          <a:p>
            <a:pPr marL="0" indent="0">
              <a:buNone/>
            </a:pPr>
            <a:r>
              <a:rPr lang="en-US" dirty="0"/>
              <a:t>          </a:t>
            </a:r>
            <a:r>
              <a:rPr lang="en-US" i="1" dirty="0"/>
              <a:t>CP = CP + 1;</a:t>
            </a:r>
          </a:p>
          <a:p>
            <a:pPr marL="0" indent="0">
              <a:buNone/>
            </a:pPr>
            <a:r>
              <a:rPr lang="en-US" dirty="0"/>
              <a:t>          </a:t>
            </a:r>
            <a:r>
              <a:rPr lang="en-US" b="1" dirty="0"/>
              <a:t>break;</a:t>
            </a:r>
            <a:endParaRPr lang="en-US" dirty="0"/>
          </a:p>
          <a:p>
            <a:endParaRPr lang="en-US" dirty="0"/>
          </a:p>
        </p:txBody>
      </p:sp>
      <p:sp>
        <p:nvSpPr>
          <p:cNvPr id="6" name="TextBox 5"/>
          <p:cNvSpPr txBox="1"/>
          <p:nvPr/>
        </p:nvSpPr>
        <p:spPr>
          <a:xfrm>
            <a:off x="383485" y="5337174"/>
            <a:ext cx="7617791" cy="646331"/>
          </a:xfrm>
          <a:prstGeom prst="rect">
            <a:avLst/>
          </a:prstGeom>
          <a:noFill/>
        </p:spPr>
        <p:txBody>
          <a:bodyPr wrap="none" rtlCol="0">
            <a:spAutoFit/>
          </a:bodyPr>
          <a:lstStyle/>
          <a:p>
            <a:r>
              <a:rPr lang="en-US" dirty="0" err="1"/>
              <a:t>failedEnumRange</a:t>
            </a:r>
            <a:r>
              <a:rPr lang="en-US" dirty="0"/>
              <a:t> is a new fail state that displays an error message</a:t>
            </a:r>
          </a:p>
          <a:p>
            <a:r>
              <a:rPr lang="en-US" dirty="0"/>
              <a:t>indicating the variable was out of range.</a:t>
            </a:r>
          </a:p>
        </p:txBody>
      </p:sp>
    </p:spTree>
    <p:extLst>
      <p:ext uri="{BB962C8B-B14F-4D97-AF65-F5344CB8AC3E}">
        <p14:creationId xmlns:p14="http://schemas.microsoft.com/office/powerpoint/2010/main" val="3583790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Disassembler</a:t>
            </a:r>
          </a:p>
        </p:txBody>
      </p:sp>
      <p:sp>
        <p:nvSpPr>
          <p:cNvPr id="3" name="Content Placeholder 2"/>
          <p:cNvSpPr>
            <a:spLocks noGrp="1"/>
          </p:cNvSpPr>
          <p:nvPr>
            <p:ph idx="1"/>
          </p:nvPr>
        </p:nvSpPr>
        <p:spPr>
          <a:xfrm>
            <a:off x="1103312" y="2052918"/>
            <a:ext cx="10732373" cy="4195481"/>
          </a:xfrm>
        </p:spPr>
        <p:txBody>
          <a:bodyPr>
            <a:normAutofit fontScale="85000" lnSpcReduction="10000"/>
          </a:bodyPr>
          <a:lstStyle/>
          <a:p>
            <a:r>
              <a:rPr lang="en-US" dirty="0"/>
              <a:t>For the disassembler, I simply had to add the new switch case for the check op that output the proper status message. The full stack command from the disassembler can be seen below:</a:t>
            </a:r>
          </a:p>
          <a:p>
            <a:endParaRPr lang="en-US" dirty="0"/>
          </a:p>
          <a:p>
            <a:r>
              <a:rPr lang="en-US" dirty="0"/>
              <a:t>********** TAM Disassembler (Sun Version 2.1) **********</a:t>
            </a:r>
          </a:p>
          <a:p>
            <a:r>
              <a:rPr lang="en-US" dirty="0"/>
              <a:t>0:  PUSH        1		// Pushes one space on the stack to elaborate the </a:t>
            </a:r>
            <a:r>
              <a:rPr lang="en-US" dirty="0" err="1"/>
              <a:t>enum</a:t>
            </a:r>
            <a:r>
              <a:rPr lang="en-US" dirty="0"/>
              <a:t> var.</a:t>
            </a:r>
          </a:p>
          <a:p>
            <a:r>
              <a:rPr lang="en-US" dirty="0"/>
              <a:t>1:  PUSH        1		// Pushes one space on the stack for the integer variable.</a:t>
            </a:r>
          </a:p>
          <a:p>
            <a:r>
              <a:rPr lang="en-US" dirty="0"/>
              <a:t>2:  LOADL       3		// Loads the literal 3.</a:t>
            </a:r>
          </a:p>
          <a:p>
            <a:r>
              <a:rPr lang="en-US" dirty="0"/>
              <a:t>3:  STORE (1)   1[SB]	// Stores the 3 into the integer variable.</a:t>
            </a:r>
          </a:p>
          <a:p>
            <a:r>
              <a:rPr lang="en-US" dirty="0"/>
              <a:t>4:  LOAD  (1)   1[SB]	// Loads the 3 from the integer variable for the </a:t>
            </a:r>
            <a:r>
              <a:rPr lang="en-US" dirty="0" err="1"/>
              <a:t>enum</a:t>
            </a:r>
            <a:r>
              <a:rPr lang="en-US" dirty="0"/>
              <a:t> assignment.</a:t>
            </a:r>
          </a:p>
          <a:p>
            <a:r>
              <a:rPr lang="en-US" dirty="0"/>
              <a:t>5:  CHECK ENUM RANGE 	// Checks to see if 3 is within the enumeration type’s range.</a:t>
            </a:r>
          </a:p>
          <a:p>
            <a:r>
              <a:rPr lang="en-US" dirty="0"/>
              <a:t>6:  STORE (1)   0[SB]	// If it is, this value is now set for the </a:t>
            </a:r>
            <a:r>
              <a:rPr lang="en-US" dirty="0" err="1"/>
              <a:t>enum</a:t>
            </a:r>
            <a:r>
              <a:rPr lang="en-US" dirty="0"/>
              <a:t> variable.</a:t>
            </a:r>
          </a:p>
        </p:txBody>
      </p:sp>
    </p:spTree>
    <p:extLst>
      <p:ext uri="{BB962C8B-B14F-4D97-AF65-F5344CB8AC3E}">
        <p14:creationId xmlns:p14="http://schemas.microsoft.com/office/powerpoint/2010/main" val="1302928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Enumeration types have been fully implemented in all phases within my Triangle compiler. While they can be used and are allowed some freedom with the assignment of integers and integer variables to the enumeration variables, there are still more advanced features they could be enhanced with that are already implemented in other languages, such as enumeration methods in Java. Although my implementation of enumeration types is not as extensive as that, it offers the main core function of enumeration types to be utilized in Triangle. It was a difficult task to modify the Triangle compiler to allow for enumeration types, but I now feel I have a good understanding of how the compiler works in most stages and areas of code.</a:t>
            </a:r>
          </a:p>
        </p:txBody>
      </p:sp>
    </p:spTree>
    <p:extLst>
      <p:ext uri="{BB962C8B-B14F-4D97-AF65-F5344CB8AC3E}">
        <p14:creationId xmlns:p14="http://schemas.microsoft.com/office/powerpoint/2010/main" val="15016762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1316</TotalTime>
  <Words>2010</Words>
  <Application>Microsoft Office PowerPoint</Application>
  <PresentationFormat>Widescreen</PresentationFormat>
  <Paragraphs>157</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Century Gothic</vt:lpstr>
      <vt:lpstr>Wingdings 3</vt:lpstr>
      <vt:lpstr>Ion</vt:lpstr>
      <vt:lpstr>Enumeration Types</vt:lpstr>
      <vt:lpstr>Overview</vt:lpstr>
      <vt:lpstr>Specification</vt:lpstr>
      <vt:lpstr>Abstract Syntax Trees</vt:lpstr>
      <vt:lpstr>ASTs</vt:lpstr>
      <vt:lpstr>Syntactical Analysis</vt:lpstr>
      <vt:lpstr>PowerPoint Presentation</vt:lpstr>
      <vt:lpstr>Rationale</vt:lpstr>
      <vt:lpstr>Contextual Analysis</vt:lpstr>
      <vt:lpstr>Contextual Analysis</vt:lpstr>
      <vt:lpstr>Implementation</vt:lpstr>
      <vt:lpstr>Contextual Analysis</vt:lpstr>
      <vt:lpstr>AssignCommand Extension</vt:lpstr>
      <vt:lpstr>Run-Time Organization</vt:lpstr>
      <vt:lpstr>Code Generation</vt:lpstr>
      <vt:lpstr>Code Templates</vt:lpstr>
      <vt:lpstr>Interpreter</vt:lpstr>
      <vt:lpstr>Interpreter</vt:lpstr>
      <vt:lpstr>Disassembler</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Enumeration Types</dc:title>
  <dc:creator>Eagle</dc:creator>
  <cp:lastModifiedBy>Eagle Heart</cp:lastModifiedBy>
  <cp:revision>39</cp:revision>
  <dcterms:created xsi:type="dcterms:W3CDTF">2015-05-18T02:12:38Z</dcterms:created>
  <dcterms:modified xsi:type="dcterms:W3CDTF">2016-11-28T09:03:33Z</dcterms:modified>
</cp:coreProperties>
</file>